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20"/>
  </p:notesMasterIdLst>
  <p:handoutMasterIdLst>
    <p:handoutMasterId r:id="rId21"/>
  </p:handoutMasterIdLst>
  <p:sldIdLst>
    <p:sldId id="263" r:id="rId4"/>
    <p:sldId id="394" r:id="rId5"/>
    <p:sldId id="361" r:id="rId6"/>
    <p:sldId id="267" r:id="rId7"/>
    <p:sldId id="396" r:id="rId8"/>
    <p:sldId id="414" r:id="rId9"/>
    <p:sldId id="404" r:id="rId10"/>
    <p:sldId id="406" r:id="rId11"/>
    <p:sldId id="409" r:id="rId12"/>
    <p:sldId id="399" r:id="rId13"/>
    <p:sldId id="410" r:id="rId14"/>
    <p:sldId id="411" r:id="rId15"/>
    <p:sldId id="407" r:id="rId16"/>
    <p:sldId id="412" r:id="rId17"/>
    <p:sldId id="413" r:id="rId18"/>
    <p:sldId id="415" r:id="rId19"/>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14"/>
            <p14:sldId id="404"/>
            <p14:sldId id="406"/>
            <p14:sldId id="409"/>
            <p14:sldId id="399"/>
            <p14:sldId id="410"/>
            <p14:sldId id="411"/>
            <p14:sldId id="407"/>
            <p14:sldId id="412"/>
            <p14:sldId id="413"/>
            <p14:sldId id="4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68E2"/>
    <a:srgbClr val="969696"/>
    <a:srgbClr val="3F97A4"/>
    <a:srgbClr val="FF0000"/>
    <a:srgbClr val="7F7F7F"/>
    <a:srgbClr val="FF9C44"/>
    <a:srgbClr val="6DBD6D"/>
    <a:srgbClr val="E35457"/>
    <a:srgbClr val="7C0019"/>
    <a:srgbClr val="2B31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27" autoAdjust="0"/>
    <p:restoredTop sz="89331" autoAdjust="0"/>
  </p:normalViewPr>
  <p:slideViewPr>
    <p:cSldViewPr snapToGrid="0">
      <p:cViewPr varScale="1">
        <p:scale>
          <a:sx n="94" d="100"/>
          <a:sy n="94" d="100"/>
        </p:scale>
        <p:origin x="180" y="84"/>
      </p:cViewPr>
      <p:guideLst/>
    </p:cSldViewPr>
  </p:slideViewPr>
  <p:outlineViewPr>
    <p:cViewPr>
      <p:scale>
        <a:sx n="33" d="100"/>
        <a:sy n="33" d="100"/>
      </p:scale>
      <p:origin x="0" y="-3246"/>
    </p:cViewPr>
  </p:outlineViewPr>
  <p:notesTextViewPr>
    <p:cViewPr>
      <p:scale>
        <a:sx n="50" d="100"/>
        <a:sy n="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edo2\Desktop\SCEJYokohama\jupyters\&#20805;&#22635;&#37327;.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edo2\Desktop\SCEJYokohama\jupyters\forc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w="19050">
              <a:noFill/>
            </a:ln>
            <a:effectLst/>
          </c:spPr>
          <c:invertIfNegative val="0"/>
          <c:cat>
            <c:numRef>
              <c:f>Sheet1!$C$2:$H$2</c:f>
              <c:numCache>
                <c:formatCode>General</c:formatCode>
                <c:ptCount val="6"/>
                <c:pt idx="0">
                  <c:v>200</c:v>
                </c:pt>
                <c:pt idx="1">
                  <c:v>300</c:v>
                </c:pt>
                <c:pt idx="2">
                  <c:v>400</c:v>
                </c:pt>
                <c:pt idx="3">
                  <c:v>500</c:v>
                </c:pt>
                <c:pt idx="4">
                  <c:v>600</c:v>
                </c:pt>
                <c:pt idx="5">
                  <c:v>700</c:v>
                </c:pt>
              </c:numCache>
            </c:numRef>
          </c:cat>
          <c:val>
            <c:numRef>
              <c:f>Sheet1!$C$3:$H$3</c:f>
              <c:numCache>
                <c:formatCode>General</c:formatCode>
                <c:ptCount val="6"/>
                <c:pt idx="0">
                  <c:v>144840</c:v>
                </c:pt>
                <c:pt idx="1">
                  <c:v>145008</c:v>
                </c:pt>
                <c:pt idx="2">
                  <c:v>145167</c:v>
                </c:pt>
                <c:pt idx="3">
                  <c:v>145237</c:v>
                </c:pt>
                <c:pt idx="4">
                  <c:v>145099</c:v>
                </c:pt>
                <c:pt idx="5">
                  <c:v>145293</c:v>
                </c:pt>
              </c:numCache>
            </c:numRef>
          </c:val>
          <c:extLst xmlns:c16r2="http://schemas.microsoft.com/office/drawing/2015/06/chart">
            <c:ext xmlns:c16="http://schemas.microsoft.com/office/drawing/2014/chart" uri="{C3380CC4-5D6E-409C-BE32-E72D297353CC}">
              <c16:uniqueId val="{00000000-62BA-E14B-9B4B-7AFDBCB25263}"/>
            </c:ext>
          </c:extLst>
        </c:ser>
        <c:dLbls>
          <c:showLegendKey val="0"/>
          <c:showVal val="0"/>
          <c:showCatName val="0"/>
          <c:showSerName val="0"/>
          <c:showPercent val="0"/>
          <c:showBubbleSize val="0"/>
        </c:dLbls>
        <c:gapWidth val="300"/>
        <c:axId val="-1922689392"/>
        <c:axId val="-1922689936"/>
      </c:barChart>
      <c:catAx>
        <c:axId val="-1922689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Velocity [mm/s]</a:t>
                </a:r>
                <a:endParaRPr lang="ja-JP" altLang="en-US"/>
              </a:p>
            </c:rich>
          </c:tx>
          <c:layout>
            <c:manualLayout>
              <c:xMode val="edge"/>
              <c:yMode val="edge"/>
              <c:x val="0.51025617427019387"/>
              <c:y val="0.8848000193511780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22689936"/>
        <c:crosses val="autoZero"/>
        <c:auto val="1"/>
        <c:lblAlgn val="ctr"/>
        <c:lblOffset val="100"/>
        <c:noMultiLvlLbl val="0"/>
      </c:catAx>
      <c:valAx>
        <c:axId val="-1922689936"/>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Number of particles</a:t>
                </a:r>
                <a:endParaRPr lang="ja-JP" altLang="en-US"/>
              </a:p>
            </c:rich>
          </c:tx>
          <c:layout>
            <c:manualLayout>
              <c:xMode val="edge"/>
              <c:yMode val="edge"/>
              <c:x val="2.1397523657847698E-2"/>
              <c:y val="0.2675874826099766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226893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6580927384076991E-2"/>
          <c:y val="6.8866287547389923E-2"/>
          <c:w val="0.88071084864391946"/>
          <c:h val="0.82373432487605736"/>
        </c:manualLayout>
      </c:layout>
      <c:scatterChart>
        <c:scatterStyle val="smoothMarker"/>
        <c:varyColors val="0"/>
        <c:ser>
          <c:idx val="0"/>
          <c:order val="0"/>
          <c:tx>
            <c:strRef>
              <c:f>force!$G$1</c:f>
              <c:strCache>
                <c:ptCount val="1"/>
                <c:pt idx="0">
                  <c:v>Drag force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force!$B$2:$B$10</c:f>
              <c:numCache>
                <c:formatCode>General</c:formatCode>
                <c:ptCount val="9"/>
                <c:pt idx="0">
                  <c:v>2E-3</c:v>
                </c:pt>
                <c:pt idx="1">
                  <c:v>4.0000000000000001E-3</c:v>
                </c:pt>
                <c:pt idx="2">
                  <c:v>6.0000000000000001E-3</c:v>
                </c:pt>
                <c:pt idx="3">
                  <c:v>8.0000000000000002E-3</c:v>
                </c:pt>
                <c:pt idx="4">
                  <c:v>0.01</c:v>
                </c:pt>
                <c:pt idx="5">
                  <c:v>1.2E-2</c:v>
                </c:pt>
                <c:pt idx="6">
                  <c:v>1.4E-2</c:v>
                </c:pt>
                <c:pt idx="7">
                  <c:v>1.6E-2</c:v>
                </c:pt>
                <c:pt idx="8">
                  <c:v>1.7999999999999999E-2</c:v>
                </c:pt>
              </c:numCache>
            </c:numRef>
          </c:xVal>
          <c:yVal>
            <c:numRef>
              <c:f>force!$G$2:$G$10</c:f>
              <c:numCache>
                <c:formatCode>0.00E+00</c:formatCode>
                <c:ptCount val="9"/>
                <c:pt idx="0">
                  <c:v>16.993675890119547</c:v>
                </c:pt>
                <c:pt idx="1">
                  <c:v>10.156630702549633</c:v>
                </c:pt>
                <c:pt idx="2">
                  <c:v>5.9865939904920538</c:v>
                </c:pt>
                <c:pt idx="3">
                  <c:v>5.6580710732724615</c:v>
                </c:pt>
                <c:pt idx="4">
                  <c:v>2.4146234955252539</c:v>
                </c:pt>
                <c:pt idx="5">
                  <c:v>1.2128886822575011</c:v>
                </c:pt>
                <c:pt idx="6">
                  <c:v>0.74921134337110484</c:v>
                </c:pt>
                <c:pt idx="7">
                  <c:v>0.69478024212883938</c:v>
                </c:pt>
                <c:pt idx="8">
                  <c:v>0.61465668144407015</c:v>
                </c:pt>
              </c:numCache>
            </c:numRef>
          </c:yVal>
          <c:smooth val="1"/>
        </c:ser>
        <c:ser>
          <c:idx val="1"/>
          <c:order val="1"/>
          <c:tx>
            <c:strRef>
              <c:f>force!$H$1</c:f>
              <c:strCache>
                <c:ptCount val="1"/>
                <c:pt idx="0">
                  <c:v>Pressure force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force!$B$2:$B$10</c:f>
              <c:numCache>
                <c:formatCode>General</c:formatCode>
                <c:ptCount val="9"/>
                <c:pt idx="0">
                  <c:v>2E-3</c:v>
                </c:pt>
                <c:pt idx="1">
                  <c:v>4.0000000000000001E-3</c:v>
                </c:pt>
                <c:pt idx="2">
                  <c:v>6.0000000000000001E-3</c:v>
                </c:pt>
                <c:pt idx="3">
                  <c:v>8.0000000000000002E-3</c:v>
                </c:pt>
                <c:pt idx="4">
                  <c:v>0.01</c:v>
                </c:pt>
                <c:pt idx="5">
                  <c:v>1.2E-2</c:v>
                </c:pt>
                <c:pt idx="6">
                  <c:v>1.4E-2</c:v>
                </c:pt>
                <c:pt idx="7">
                  <c:v>1.6E-2</c:v>
                </c:pt>
                <c:pt idx="8">
                  <c:v>1.7999999999999999E-2</c:v>
                </c:pt>
              </c:numCache>
            </c:numRef>
          </c:xVal>
          <c:yVal>
            <c:numRef>
              <c:f>force!$H$2:$H$10</c:f>
              <c:numCache>
                <c:formatCode>0.00E+00</c:formatCode>
                <c:ptCount val="9"/>
                <c:pt idx="0">
                  <c:v>9.7801843549490162</c:v>
                </c:pt>
                <c:pt idx="1">
                  <c:v>5.2201654029200917</c:v>
                </c:pt>
                <c:pt idx="2">
                  <c:v>3.0092613887341622</c:v>
                </c:pt>
                <c:pt idx="3">
                  <c:v>1.4361866343609742</c:v>
                </c:pt>
                <c:pt idx="4">
                  <c:v>1.0241539382529397</c:v>
                </c:pt>
                <c:pt idx="5">
                  <c:v>0.90666822503715383</c:v>
                </c:pt>
                <c:pt idx="6">
                  <c:v>1.0491199664298947</c:v>
                </c:pt>
                <c:pt idx="7">
                  <c:v>0.69995384440231512</c:v>
                </c:pt>
                <c:pt idx="8">
                  <c:v>0.83963236166965971</c:v>
                </c:pt>
              </c:numCache>
            </c:numRef>
          </c:yVal>
          <c:smooth val="1"/>
        </c:ser>
        <c:ser>
          <c:idx val="2"/>
          <c:order val="2"/>
          <c:tx>
            <c:strRef>
              <c:f>force!$I$1</c:f>
              <c:strCache>
                <c:ptCount val="1"/>
                <c:pt idx="0">
                  <c:v>GravityForce</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force!$B$2:$B$10</c:f>
              <c:numCache>
                <c:formatCode>General</c:formatCode>
                <c:ptCount val="9"/>
                <c:pt idx="0">
                  <c:v>2E-3</c:v>
                </c:pt>
                <c:pt idx="1">
                  <c:v>4.0000000000000001E-3</c:v>
                </c:pt>
                <c:pt idx="2">
                  <c:v>6.0000000000000001E-3</c:v>
                </c:pt>
                <c:pt idx="3">
                  <c:v>8.0000000000000002E-3</c:v>
                </c:pt>
                <c:pt idx="4">
                  <c:v>0.01</c:v>
                </c:pt>
                <c:pt idx="5">
                  <c:v>1.2E-2</c:v>
                </c:pt>
                <c:pt idx="6">
                  <c:v>1.4E-2</c:v>
                </c:pt>
                <c:pt idx="7">
                  <c:v>1.6E-2</c:v>
                </c:pt>
                <c:pt idx="8">
                  <c:v>1.7999999999999999E-2</c:v>
                </c:pt>
              </c:numCache>
            </c:numRef>
          </c:xVal>
          <c:yVal>
            <c:numRef>
              <c:f>force!$I$2:$I$10</c:f>
              <c:numCache>
                <c:formatCode>0.00E+00</c:formatCode>
                <c:ptCount val="9"/>
                <c:pt idx="0">
                  <c:v>1</c:v>
                </c:pt>
                <c:pt idx="1">
                  <c:v>1</c:v>
                </c:pt>
                <c:pt idx="2">
                  <c:v>1</c:v>
                </c:pt>
                <c:pt idx="3">
                  <c:v>1</c:v>
                </c:pt>
                <c:pt idx="4">
                  <c:v>1</c:v>
                </c:pt>
                <c:pt idx="5">
                  <c:v>1</c:v>
                </c:pt>
                <c:pt idx="6">
                  <c:v>1</c:v>
                </c:pt>
                <c:pt idx="7">
                  <c:v>1</c:v>
                </c:pt>
                <c:pt idx="8">
                  <c:v>1</c:v>
                </c:pt>
              </c:numCache>
            </c:numRef>
          </c:yVal>
          <c:smooth val="1"/>
        </c:ser>
        <c:dLbls>
          <c:showLegendKey val="0"/>
          <c:showVal val="0"/>
          <c:showCatName val="0"/>
          <c:showSerName val="0"/>
          <c:showPercent val="0"/>
          <c:showBubbleSize val="0"/>
        </c:dLbls>
        <c:axId val="-1922691568"/>
        <c:axId val="-1922691024"/>
      </c:scatterChart>
      <c:valAx>
        <c:axId val="-1922691568"/>
        <c:scaling>
          <c:orientation val="minMax"/>
          <c:max val="1.8000000000000002E-2"/>
          <c:min val="2.0000000000000005E-3"/>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22691024"/>
        <c:crosses val="autoZero"/>
        <c:crossBetween val="midCat"/>
      </c:valAx>
      <c:valAx>
        <c:axId val="-1922691024"/>
        <c:scaling>
          <c:orientation val="minMax"/>
          <c:max val="18"/>
          <c:min val="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22691568"/>
        <c:crosses val="autoZero"/>
        <c:crossBetween val="midCat"/>
        <c:majorUnit val="1"/>
      </c:valAx>
      <c:spPr>
        <a:noFill/>
        <a:ln>
          <a:noFill/>
        </a:ln>
        <a:effectLst/>
      </c:spPr>
    </c:plotArea>
    <c:legend>
      <c:legendPos val="t"/>
      <c:layout>
        <c:manualLayout>
          <c:xMode val="edge"/>
          <c:yMode val="edge"/>
          <c:x val="0.63544969378827643"/>
          <c:y val="9.2592592592592587E-2"/>
          <c:w val="0.26798950131233595"/>
          <c:h val="0.1799773986585009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2019/8/7</a:t>
            </a:fld>
            <a:endParaRPr kumimoji="1" lang="ja-JP" altLang="en-US"/>
          </a:p>
        </p:txBody>
      </p:sp>
      <p:sp>
        <p:nvSpPr>
          <p:cNvPr id="4" name="フッター プレースホルダー 3">
            <a:extLst>
              <a:ext uri="{FF2B5EF4-FFF2-40B4-BE49-F238E27FC236}">
                <a16:creationId xmlns=""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2019/8/7</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1581442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13</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6</a:t>
            </a:fld>
            <a:endParaRPr kumimoji="1" lang="ja-JP" altLang="en-US"/>
          </a:p>
        </p:txBody>
      </p:sp>
    </p:spTree>
    <p:extLst>
      <p:ext uri="{BB962C8B-B14F-4D97-AF65-F5344CB8AC3E}">
        <p14:creationId xmlns:p14="http://schemas.microsoft.com/office/powerpoint/2010/main" val="3207281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3200"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3773"/>
            <a:ext cx="9144000" cy="801297"/>
          </a:xfrm>
        </p:spPr>
        <p:txBody>
          <a:bodyPr/>
          <a:lstStyle>
            <a:lvl1pPr algn="ctr">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4"/>
            <a:ext cx="9144000" cy="783568"/>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1" name="図 10">
            <a:extLst>
              <a:ext uri="{FF2B5EF4-FFF2-40B4-BE49-F238E27FC236}">
                <a16:creationId xmlns=""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 xmlns:a16="http://schemas.microsoft.com/office/drawing/2014/main" id="{7B8703B5-2D04-43C7-A223-FDDD8352EC43}"/>
              </a:ext>
            </a:extLst>
          </p:cNvPr>
          <p:cNvSpPr/>
          <p:nvPr userDrawn="1"/>
        </p:nvSpPr>
        <p:spPr>
          <a:xfrm>
            <a:off x="437726" y="787343"/>
            <a:ext cx="813974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bg1">
                  <a:lumMod val="50000"/>
                </a:schemeClr>
              </a:solidFill>
            </a:endParaRPr>
          </a:p>
        </p:txBody>
      </p: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ctr"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9.xml"/><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0.png"/><Relationship Id="rId5" Type="http://schemas.openxmlformats.org/officeDocument/2006/relationships/image" Target="../media/image23.png"/><Relationship Id="rId15" Type="http://schemas.openxmlformats.org/officeDocument/2006/relationships/image" Target="../media/image18.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0.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0.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2.png"/><Relationship Id="rId2" Type="http://schemas.openxmlformats.org/officeDocument/2006/relationships/notesSlide" Target="../notesSlides/notesSlide11.xml"/><Relationship Id="rId16"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380.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 y="428"/>
            <a:ext cx="9142857" cy="6857143"/>
          </a:xfrm>
          <a:prstGeom prst="rect">
            <a:avLst/>
          </a:prstGeom>
        </p:spPr>
      </p:pic>
      <p:sp>
        <p:nvSpPr>
          <p:cNvPr id="20" name="正方形/長方形 19"/>
          <p:cNvSpPr/>
          <p:nvPr/>
        </p:nvSpPr>
        <p:spPr>
          <a:xfrm>
            <a:off x="-1" y="5730240"/>
            <a:ext cx="9143428" cy="110969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7020560" y="18291"/>
            <a:ext cx="2123440" cy="236776"/>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0" y="2270892"/>
            <a:ext cx="9143428" cy="173214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solidFill>
                  <a:schemeClr val="bg1"/>
                </a:solidFill>
                <a:uFill>
                  <a:solidFill>
                    <a:srgbClr val="FF695E"/>
                  </a:solidFill>
                </a:uFill>
                <a:cs typeface="Arial" panose="020B0604020202020204" pitchFamily="34" charset="0"/>
              </a:rPr>
              <a:t>数値シミュレーションによる</a:t>
            </a:r>
            <a:endParaRPr lang="en-US" altLang="ja-JP" sz="3600" b="1" dirty="0">
              <a:solidFill>
                <a:schemeClr val="bg1"/>
              </a:solidFill>
              <a:uFill>
                <a:solidFill>
                  <a:srgbClr val="FF695E"/>
                </a:solidFill>
              </a:uFill>
              <a:cs typeface="Arial" panose="020B0604020202020204" pitchFamily="34" charset="0"/>
            </a:endParaRPr>
          </a:p>
          <a:p>
            <a:pPr algn="ctr"/>
            <a:r>
              <a:rPr lang="ja-JP" altLang="en-US" sz="3600" b="1" dirty="0">
                <a:solidFill>
                  <a:schemeClr val="bg1"/>
                </a:solidFill>
                <a:uFill>
                  <a:solidFill>
                    <a:srgbClr val="FF695E"/>
                  </a:solidFill>
                </a:uFill>
                <a:cs typeface="Arial" panose="020B0604020202020204" pitchFamily="34" charset="0"/>
              </a:rPr>
              <a:t>粉末金型充填における吸引効果の影響</a:t>
            </a:r>
            <a:endParaRPr lang="en-US" altLang="ja-JP" sz="3600" b="1" dirty="0">
              <a:solidFill>
                <a:schemeClr val="bg1"/>
              </a:solidFill>
              <a:uFill>
                <a:solidFill>
                  <a:srgbClr val="FF695E"/>
                </a:solidFill>
              </a:uFill>
              <a:cs typeface="Arial" panose="020B0604020202020204" pitchFamily="34" charset="0"/>
            </a:endParaRPr>
          </a:p>
        </p:txBody>
      </p:sp>
      <p:sp>
        <p:nvSpPr>
          <p:cNvPr id="11" name="テキスト ボックス 10">
            <a:extLst>
              <a:ext uri="{FF2B5EF4-FFF2-40B4-BE49-F238E27FC236}">
                <a16:creationId xmlns="" xmlns:a16="http://schemas.microsoft.com/office/drawing/2014/main" id="{8EF02B19-B476-4D66-AD87-8224D5CB7438}"/>
              </a:ext>
            </a:extLst>
          </p:cNvPr>
          <p:cNvSpPr txBox="1"/>
          <p:nvPr/>
        </p:nvSpPr>
        <p:spPr>
          <a:xfrm>
            <a:off x="204140" y="5814561"/>
            <a:ext cx="7886700" cy="461665"/>
          </a:xfrm>
          <a:prstGeom prst="rect">
            <a:avLst/>
          </a:prstGeom>
          <a:noFill/>
        </p:spPr>
        <p:txBody>
          <a:bodyPr wrap="square" rtlCol="0">
            <a:spAutoFit/>
          </a:bodyPr>
          <a:lstStyle/>
          <a:p>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2*</a:t>
            </a:r>
            <a:endPar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 xmlns:a16="http://schemas.microsoft.com/office/drawing/2014/main" id="{48B4203E-C1E3-4335-B55D-4E996561BBBD}"/>
              </a:ext>
            </a:extLst>
          </p:cNvPr>
          <p:cNvSpPr/>
          <p:nvPr/>
        </p:nvSpPr>
        <p:spPr>
          <a:xfrm>
            <a:off x="204140" y="582220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 xmlns:a16="http://schemas.microsoft.com/office/drawing/2014/main" id="{193FC540-192A-473B-9971-8EEE6E40FBAC}"/>
              </a:ext>
            </a:extLst>
          </p:cNvPr>
          <p:cNvSpPr txBox="1"/>
          <p:nvPr/>
        </p:nvSpPr>
        <p:spPr>
          <a:xfrm>
            <a:off x="231140" y="6246834"/>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7" name="正方形/長方形 16"/>
          <p:cNvSpPr/>
          <p:nvPr/>
        </p:nvSpPr>
        <p:spPr>
          <a:xfrm>
            <a:off x="8117840" y="241061"/>
            <a:ext cx="1026160" cy="201132"/>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 xmlns:a16="http://schemas.microsoft.com/office/drawing/2014/main" id="{F1CB9F77-2249-4F7A-A723-F68E62E37890}"/>
              </a:ext>
            </a:extLst>
          </p:cNvPr>
          <p:cNvSpPr/>
          <p:nvPr/>
        </p:nvSpPr>
        <p:spPr>
          <a:xfrm>
            <a:off x="204255" y="6291834"/>
            <a:ext cx="28800" cy="432000"/>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正方形/長方形 18"/>
          <p:cNvSpPr/>
          <p:nvPr/>
        </p:nvSpPr>
        <p:spPr>
          <a:xfrm>
            <a:off x="8432800" y="434951"/>
            <a:ext cx="711200" cy="215218"/>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 xmlns:a16="http://schemas.microsoft.com/office/drawing/2014/main" id="{1E12EA76-5297-4FFC-8406-56469237A8EF}"/>
              </a:ext>
            </a:extLst>
          </p:cNvPr>
          <p:cNvSpPr txBox="1"/>
          <p:nvPr/>
        </p:nvSpPr>
        <p:spPr>
          <a:xfrm>
            <a:off x="5756565" y="18461"/>
            <a:ext cx="3386862" cy="646331"/>
          </a:xfrm>
          <a:prstGeom prst="rect">
            <a:avLst/>
          </a:prstGeom>
          <a:noFill/>
        </p:spPr>
        <p:txBody>
          <a:bodyPr wrap="square" rtlCol="0">
            <a:spAutoFit/>
          </a:bodyPr>
          <a:lstStyle/>
          <a:p>
            <a:pPr algn="r"/>
            <a:r>
              <a:rPr lang="ja-JP" altLang="en-US" sz="1200" dirty="0">
                <a:solidFill>
                  <a:schemeClr val="bg1"/>
                </a:solidFill>
                <a:latin typeface="Arial" panose="020B0604020202020204" pitchFamily="34" charset="0"/>
                <a:cs typeface="Arial" panose="020B0604020202020204" pitchFamily="34" charset="0"/>
              </a:rPr>
              <a:t>化学工学会関東支部横浜大会</a:t>
            </a:r>
            <a:endParaRPr lang="en-US" altLang="ja-JP" sz="1200" dirty="0">
              <a:solidFill>
                <a:schemeClr val="bg1"/>
              </a:solidFill>
              <a:latin typeface="Arial" panose="020B0604020202020204" pitchFamily="34" charset="0"/>
              <a:cs typeface="Arial" panose="020B0604020202020204" pitchFamily="34" charset="0"/>
            </a:endParaRPr>
          </a:p>
          <a:p>
            <a:pPr algn="r"/>
            <a:r>
              <a:rPr kumimoji="1" lang="ja-JP" altLang="en-US" sz="1200" dirty="0">
                <a:solidFill>
                  <a:schemeClr val="bg1"/>
                </a:solidFill>
                <a:latin typeface="Arial" panose="020B0604020202020204" pitchFamily="34" charset="0"/>
                <a:cs typeface="Arial" panose="020B0604020202020204" pitchFamily="34" charset="0"/>
              </a:rPr>
              <a:t>横浜国立大学</a:t>
            </a:r>
            <a:endParaRPr kumimoji="1" lang="en-US" altLang="ja-JP" sz="1200" dirty="0">
              <a:solidFill>
                <a:schemeClr val="bg1"/>
              </a:solidFill>
              <a:latin typeface="Arial" panose="020B0604020202020204" pitchFamily="34" charset="0"/>
              <a:cs typeface="Arial" panose="020B0604020202020204" pitchFamily="34" charset="0"/>
            </a:endParaRPr>
          </a:p>
          <a:p>
            <a:pPr algn="r"/>
            <a:r>
              <a:rPr kumimoji="1" lang="en-US" altLang="ja-JP" sz="1200" dirty="0">
                <a:solidFill>
                  <a:schemeClr val="bg1"/>
                </a:solidFill>
                <a:latin typeface="Arial" panose="020B0604020202020204" pitchFamily="34" charset="0"/>
                <a:cs typeface="Arial" panose="020B0604020202020204" pitchFamily="34" charset="0"/>
              </a:rPr>
              <a:t>2019/8/8</a:t>
            </a:r>
            <a:endParaRPr kumimoji="1" lang="ja-JP" altLang="en-US" sz="1200" dirty="0">
              <a:solidFill>
                <a:schemeClr val="bg1"/>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 xmlns:a16="http://schemas.microsoft.com/office/drawing/2014/main" id="{D5FA6F94-9621-4DE6-8AED-5A9B598F3699}"/>
              </a:ext>
            </a:extLst>
          </p:cNvPr>
          <p:cNvSpPr txBox="1"/>
          <p:nvPr/>
        </p:nvSpPr>
        <p:spPr>
          <a:xfrm>
            <a:off x="231140" y="6496886"/>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solidFill>
                  <a:schemeClr val="bg1"/>
                </a:solidFill>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 xmlns:a16="http://schemas.microsoft.com/office/drawing/2014/main" id="{1C0A0E4D-EAFA-4230-B6DA-E0351B99F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780" y="610470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ja-JP" altLang="en-US" dirty="0"/>
              <a:t>結論</a:t>
            </a:r>
            <a:endParaRPr kumimoji="1" lang="ja-JP" altLang="en-US" dirty="0"/>
          </a:p>
        </p:txBody>
      </p:sp>
      <p:sp>
        <p:nvSpPr>
          <p:cNvPr id="22" name="テキスト ボックス 21">
            <a:extLst>
              <a:ext uri="{FF2B5EF4-FFF2-40B4-BE49-F238E27FC236}">
                <a16:creationId xmlns="" xmlns:a16="http://schemas.microsoft.com/office/drawing/2014/main" id="{EBB9BA03-F82F-4F7D-8A4B-D9019D951B88}"/>
              </a:ext>
            </a:extLst>
          </p:cNvPr>
          <p:cNvSpPr txBox="1"/>
          <p:nvPr/>
        </p:nvSpPr>
        <p:spPr>
          <a:xfrm>
            <a:off x="502430" y="2103866"/>
            <a:ext cx="778964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下杵降下開始の瞬間に流体抗力および圧力勾配による力が粒子に作用し、</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粒子を加速させる。この</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力は下杵の降下速度に比例して強くなる。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 xmlns:a16="http://schemas.microsoft.com/office/drawing/2014/main" id="{D8C0B001-A0D6-A14F-A918-6EE4BF3F64D0}"/>
              </a:ext>
            </a:extLst>
          </p:cNvPr>
          <p:cNvSpPr txBox="1"/>
          <p:nvPr/>
        </p:nvSpPr>
        <p:spPr>
          <a:xfrm>
            <a:off x="201708" y="1645693"/>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吸引効果は流体</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抗力と圧力勾配による力が合わさり発生</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 xmlns:a16="http://schemas.microsoft.com/office/drawing/2014/main" id="{51E3F494-DFEB-4B7B-BF5D-6DC364459FDF}"/>
              </a:ext>
            </a:extLst>
          </p:cNvPr>
          <p:cNvSpPr/>
          <p:nvPr/>
        </p:nvSpPr>
        <p:spPr>
          <a:xfrm>
            <a:off x="466429" y="2137103"/>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 xmlns:a16="http://schemas.microsoft.com/office/drawing/2014/main" id="{EBB9BA03-F82F-4F7D-8A4B-D9019D951B88}"/>
              </a:ext>
            </a:extLst>
          </p:cNvPr>
          <p:cNvSpPr txBox="1"/>
          <p:nvPr/>
        </p:nvSpPr>
        <p:spPr>
          <a:xfrm>
            <a:off x="509583" y="3292758"/>
            <a:ext cx="778248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吸引効果の発生により多量の空気が流入する。空気は気泡を形成し、粒子の流入路を制限する。下杵の降下速度が大きすぎると流入路が遮断され充填完了の遅れにつながる。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 xmlns:a16="http://schemas.microsoft.com/office/drawing/2014/main" id="{D8C0B001-A0D6-A14F-A918-6EE4BF3F64D0}"/>
              </a:ext>
            </a:extLst>
          </p:cNvPr>
          <p:cNvSpPr txBox="1"/>
          <p:nvPr/>
        </p:nvSpPr>
        <p:spPr>
          <a:xfrm>
            <a:off x="203892" y="2838078"/>
            <a:ext cx="8828348"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下杵の速度が大きすぎると気泡の働きにより充填が遅れる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 xmlns:a16="http://schemas.microsoft.com/office/drawing/2014/main" id="{51E3F494-DFEB-4B7B-BF5D-6DC364459FDF}"/>
              </a:ext>
            </a:extLst>
          </p:cNvPr>
          <p:cNvSpPr/>
          <p:nvPr/>
        </p:nvSpPr>
        <p:spPr>
          <a:xfrm>
            <a:off x="468613" y="3329488"/>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 xmlns:a16="http://schemas.microsoft.com/office/drawing/2014/main" id="{474E2D41-A451-BA4E-8A1D-950FABE40F5D}"/>
              </a:ext>
            </a:extLst>
          </p:cNvPr>
          <p:cNvSpPr txBox="1"/>
          <p:nvPr/>
        </p:nvSpPr>
        <p:spPr>
          <a:xfrm>
            <a:off x="201709" y="1102440"/>
            <a:ext cx="8600647"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数値シミュレーションを用いて吸引効果の作用原理を明らかにした。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下矢印 14">
            <a:extLst>
              <a:ext uri="{FF2B5EF4-FFF2-40B4-BE49-F238E27FC236}">
                <a16:creationId xmlns="" xmlns:a16="http://schemas.microsoft.com/office/drawing/2014/main" id="{F75BD82B-1F2C-8D48-ABC6-4DCF09391D73}"/>
              </a:ext>
            </a:extLst>
          </p:cNvPr>
          <p:cNvSpPr/>
          <p:nvPr/>
        </p:nvSpPr>
        <p:spPr>
          <a:xfrm rot="16200000">
            <a:off x="1001567" y="5546733"/>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a:p>
        </p:txBody>
      </p:sp>
      <p:sp>
        <p:nvSpPr>
          <p:cNvPr id="16"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1574112" y="5669059"/>
            <a:ext cx="6124849"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製品の生産性向上に応用できる</a:t>
            </a:r>
            <a:r>
              <a:rPr lang="ja-JP" altLang="en-US" sz="2400">
                <a:solidFill>
                  <a:srgbClr val="FF0000"/>
                </a:solidFill>
                <a:latin typeface="Meiryo" panose="020B0604030504040204" pitchFamily="34" charset="-128"/>
                <a:ea typeface="Meiryo" panose="020B0604030504040204" pitchFamily="34" charset="-128"/>
              </a:rPr>
              <a:t>結果を得た</a:t>
            </a:r>
            <a:endParaRPr lang="en-US" altLang="ja-JP" sz="2400" dirty="0">
              <a:solidFill>
                <a:srgbClr val="FF0000"/>
              </a:solidFill>
              <a:latin typeface="Meiryo" panose="020B0604030504040204" pitchFamily="34" charset="-128"/>
              <a:ea typeface="Meiryo" panose="020B0604030504040204" pitchFamily="34" charset="-128"/>
            </a:endParaRPr>
          </a:p>
        </p:txBody>
      </p:sp>
      <p:pic>
        <p:nvPicPr>
          <p:cNvPr id="17" name="図 16">
            <a:extLst>
              <a:ext uri="{FF2B5EF4-FFF2-40B4-BE49-F238E27FC236}">
                <a16:creationId xmlns="" xmlns:a16="http://schemas.microsoft.com/office/drawing/2014/main" id="{A274C253-548E-354F-ABE9-B302D3C34D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8588" y="4155268"/>
            <a:ext cx="1435493" cy="953257"/>
          </a:xfrm>
          <a:prstGeom prst="rect">
            <a:avLst/>
          </a:prstGeom>
        </p:spPr>
      </p:pic>
      <p:sp>
        <p:nvSpPr>
          <p:cNvPr id="18" name="テキスト ボックス 17">
            <a:extLst>
              <a:ext uri="{FF2B5EF4-FFF2-40B4-BE49-F238E27FC236}">
                <a16:creationId xmlns="" xmlns:a16="http://schemas.microsoft.com/office/drawing/2014/main" id="{8EAFFE6F-35E9-014E-8E40-CE5834C74C7A}"/>
              </a:ext>
            </a:extLst>
          </p:cNvPr>
          <p:cNvSpPr txBox="1"/>
          <p:nvPr/>
        </p:nvSpPr>
        <p:spPr>
          <a:xfrm>
            <a:off x="1519127" y="5150933"/>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r>
              <a:rPr lang="en-US" altLang="ja-JP" sz="1050" baseline="30000" dirty="0">
                <a:solidFill>
                  <a:schemeClr val="bg1">
                    <a:lumMod val="50000"/>
                  </a:schemeClr>
                </a:solidFill>
                <a:latin typeface="Arial" panose="020B0604020202020204" pitchFamily="34" charset="0"/>
                <a:cs typeface="Arial" panose="020B0604020202020204" pitchFamily="34" charset="0"/>
              </a:rPr>
              <a:t>1</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20" name="図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2555" y="4030463"/>
            <a:ext cx="1995753" cy="1202866"/>
          </a:xfrm>
          <a:prstGeom prst="rect">
            <a:avLst/>
          </a:prstGeom>
        </p:spPr>
      </p:pic>
      <p:pic>
        <p:nvPicPr>
          <p:cNvPr id="29" name="図 28"/>
          <p:cNvPicPr>
            <a:picLocks noChangeAspect="1"/>
          </p:cNvPicPr>
          <p:nvPr/>
        </p:nvPicPr>
        <p:blipFill rotWithShape="1">
          <a:blip r:embed="rId5">
            <a:extLst>
              <a:ext uri="{28A0092B-C50C-407E-A947-70E740481C1C}">
                <a14:useLocalDpi xmlns:a14="http://schemas.microsoft.com/office/drawing/2010/main" val="0"/>
              </a:ext>
            </a:extLst>
          </a:blip>
          <a:srcRect l="3983" t="2654" r="2748" b="4760"/>
          <a:stretch/>
        </p:blipFill>
        <p:spPr>
          <a:xfrm>
            <a:off x="3369167" y="3941212"/>
            <a:ext cx="1894692" cy="1255426"/>
          </a:xfrm>
          <a:prstGeom prst="rect">
            <a:avLst/>
          </a:prstGeom>
        </p:spPr>
      </p:pic>
      <p:sp>
        <p:nvSpPr>
          <p:cNvPr id="30" name="テキスト ボックス 29">
            <a:extLst>
              <a:ext uri="{FF2B5EF4-FFF2-40B4-BE49-F238E27FC236}">
                <a16:creationId xmlns="" xmlns:a16="http://schemas.microsoft.com/office/drawing/2014/main" id="{8EAFFE6F-35E9-014E-8E40-CE5834C74C7A}"/>
              </a:ext>
            </a:extLst>
          </p:cNvPr>
          <p:cNvSpPr txBox="1"/>
          <p:nvPr/>
        </p:nvSpPr>
        <p:spPr>
          <a:xfrm>
            <a:off x="3687863" y="5194051"/>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Metallurgy</a:t>
            </a:r>
            <a:r>
              <a:rPr lang="en-US" altLang="ja-JP" sz="1050" baseline="30000" dirty="0">
                <a:solidFill>
                  <a:schemeClr val="bg1">
                    <a:lumMod val="50000"/>
                  </a:schemeClr>
                </a:solidFill>
                <a:latin typeface="Arial" panose="020B0604020202020204" pitchFamily="34" charset="0"/>
                <a:cs typeface="Arial" panose="020B0604020202020204" pitchFamily="34" charset="0"/>
              </a:rPr>
              <a:t>2</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 xmlns:a16="http://schemas.microsoft.com/office/drawing/2014/main" id="{8EAFFE6F-35E9-014E-8E40-CE5834C74C7A}"/>
              </a:ext>
            </a:extLst>
          </p:cNvPr>
          <p:cNvSpPr txBox="1"/>
          <p:nvPr/>
        </p:nvSpPr>
        <p:spPr>
          <a:xfrm>
            <a:off x="5893097" y="5141390"/>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Capacitor</a:t>
            </a:r>
            <a:r>
              <a:rPr lang="en-US" altLang="ja-JP" sz="1050" baseline="30000" dirty="0">
                <a:solidFill>
                  <a:schemeClr val="bg1">
                    <a:lumMod val="50000"/>
                  </a:schemeClr>
                </a:solidFill>
                <a:latin typeface="Arial" panose="020B0604020202020204" pitchFamily="34" charset="0"/>
                <a:cs typeface="Arial" panose="020B0604020202020204" pitchFamily="34" charset="0"/>
              </a:rPr>
              <a:t>3</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2" name="正方形/長方形 31">
            <a:extLst>
              <a:ext uri="{FF2B5EF4-FFF2-40B4-BE49-F238E27FC236}">
                <a16:creationId xmlns="" xmlns:a16="http://schemas.microsoft.com/office/drawing/2014/main" id="{CC61F4E1-A6D5-4701-A2D3-D5BD879DDD91}"/>
              </a:ext>
            </a:extLst>
          </p:cNvPr>
          <p:cNvSpPr/>
          <p:nvPr/>
        </p:nvSpPr>
        <p:spPr>
          <a:xfrm>
            <a:off x="4636537" y="6401718"/>
            <a:ext cx="1845377"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1. https://www.pakutaso.com</a:t>
            </a:r>
          </a:p>
          <a:p>
            <a:r>
              <a:rPr lang="en-US" altLang="ja-JP" sz="800" dirty="0">
                <a:solidFill>
                  <a:schemeClr val="bg1">
                    <a:lumMod val="50000"/>
                  </a:schemeClr>
                </a:solidFill>
                <a:latin typeface="Arial" panose="020B0604020202020204" pitchFamily="34" charset="0"/>
                <a:cs typeface="Arial" panose="020B0604020202020204" pitchFamily="34" charset="0"/>
              </a:rPr>
              <a:t>2. http://www.taisei-kizai.co.jp/metal/</a:t>
            </a:r>
          </a:p>
        </p:txBody>
      </p:sp>
      <p:sp>
        <p:nvSpPr>
          <p:cNvPr id="33" name="正方形/長方形 32">
            <a:extLst>
              <a:ext uri="{FF2B5EF4-FFF2-40B4-BE49-F238E27FC236}">
                <a16:creationId xmlns="" xmlns:a16="http://schemas.microsoft.com/office/drawing/2014/main" id="{CC61F4E1-A6D5-4701-A2D3-D5BD879DDD91}"/>
              </a:ext>
            </a:extLst>
          </p:cNvPr>
          <p:cNvSpPr/>
          <p:nvPr/>
        </p:nvSpPr>
        <p:spPr>
          <a:xfrm>
            <a:off x="6370608" y="6401718"/>
            <a:ext cx="2415400" cy="215444"/>
          </a:xfrm>
          <a:prstGeom prst="rect">
            <a:avLst/>
          </a:prstGeom>
        </p:spPr>
        <p:txBody>
          <a:bodyPr wrap="squar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3. </a:t>
            </a:r>
            <a:r>
              <a:rPr lang="en-US" altLang="ja-JP" sz="800" dirty="0">
                <a:solidFill>
                  <a:schemeClr val="bg1">
                    <a:lumMod val="50000"/>
                  </a:schemeClr>
                </a:solidFill>
              </a:rPr>
              <a:t>https://en.wikipedia.org/wiki/Tantalum_capacitor</a:t>
            </a:r>
            <a:endParaRPr lang="en-US" altLang="ja-JP" sz="8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a:t>流入量が落ちる</a:t>
            </a: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流体抗力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a:t>流入量があがる</a:t>
            </a:r>
          </a:p>
        </p:txBody>
      </p:sp>
      <p:sp>
        <p:nvSpPr>
          <p:cNvPr id="4" name="正方形/長方形 3"/>
          <p:cNvSpPr/>
          <p:nvPr/>
        </p:nvSpPr>
        <p:spPr>
          <a:xfrm>
            <a:off x="-3"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 xmlns:a16="http://schemas.microsoft.com/office/drawing/2014/main" id="{F75BD82B-1F2C-8D48-ABC6-4DCF09391D73}"/>
              </a:ext>
            </a:extLst>
          </p:cNvPr>
          <p:cNvSpPr/>
          <p:nvPr/>
        </p:nvSpPr>
        <p:spPr>
          <a:xfrm rot="16200000">
            <a:off x="353748" y="5599960"/>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 xmlns:a16="http://schemas.microsoft.com/office/drawing/2014/main"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 </a:t>
            </a:r>
            <a:r>
              <a:rPr kumimoji="1" lang="ja-JP" altLang="en-US" dirty="0"/>
              <a:t>解析手法 </a:t>
            </a:r>
            <a:r>
              <a:rPr kumimoji="1" lang="en-US" altLang="ja-JP" dirty="0"/>
              <a:t>– </a:t>
            </a:r>
            <a:r>
              <a:rPr kumimoji="1" lang="ja-JP" altLang="en-US" dirty="0"/>
              <a:t>解析モデル</a:t>
            </a:r>
          </a:p>
        </p:txBody>
      </p:sp>
      <p:sp>
        <p:nvSpPr>
          <p:cNvPr id="6" name="テキスト ボックス 5">
            <a:extLst>
              <a:ext uri="{FF2B5EF4-FFF2-40B4-BE49-F238E27FC236}">
                <a16:creationId xmlns="" xmlns:a16="http://schemas.microsoft.com/office/drawing/2014/main" id="{815C6898-2017-4BB8-8EB9-16B78A01BCF2}"/>
              </a:ext>
            </a:extLst>
          </p:cNvPr>
          <p:cNvSpPr txBox="1"/>
          <p:nvPr/>
        </p:nvSpPr>
        <p:spPr>
          <a:xfrm>
            <a:off x="311524" y="1788324"/>
            <a:ext cx="3679322"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 xmlns:a16="http://schemas.microsoft.com/office/drawing/2014/main" id="{F56231B6-9C16-4223-A7E9-60416FF4776A}"/>
                  </a:ext>
                </a:extLst>
              </p:cNvPr>
              <p:cNvSpPr/>
              <p:nvPr/>
            </p:nvSpPr>
            <p:spPr>
              <a:xfrm>
                <a:off x="924127" y="3705738"/>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924127" y="3705738"/>
                <a:ext cx="3898407" cy="483659"/>
              </a:xfrm>
              <a:prstGeom prst="rect">
                <a:avLst/>
              </a:prstGeom>
              <a:blipFill rotWithShape="0">
                <a:blip r:embed="rId3"/>
                <a:stretch>
                  <a:fillRect t="-113924" b="-159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 xmlns:a16="http://schemas.microsoft.com/office/drawing/2014/main" id="{EAEA4957-EF9E-474D-98E3-1F1E133CCF7F}"/>
                  </a:ext>
                </a:extLst>
              </p:cNvPr>
              <p:cNvSpPr/>
              <p:nvPr/>
            </p:nvSpPr>
            <p:spPr>
              <a:xfrm>
                <a:off x="924126" y="4148140"/>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924126" y="4148140"/>
                <a:ext cx="658578" cy="399148"/>
              </a:xfrm>
              <a:prstGeom prst="rect">
                <a:avLst/>
              </a:prstGeom>
              <a:blipFill rotWithShape="0">
                <a:blip r:embed="rId4"/>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 xmlns:a16="http://schemas.microsoft.com/office/drawing/2014/main" id="{D30D1D65-E2F5-457F-A576-4E0539615343}"/>
              </a:ext>
            </a:extLst>
          </p:cNvPr>
          <p:cNvSpPr txBox="1"/>
          <p:nvPr/>
        </p:nvSpPr>
        <p:spPr>
          <a:xfrm>
            <a:off x="4520936" y="1806080"/>
            <a:ext cx="4157985"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mc:Choice xmlns:a14="http://schemas.microsoft.com/office/drawing/2010/main" Requires="a14">
          <p:sp>
            <p:nvSpPr>
              <p:cNvPr id="10" name="正方形/長方形 9">
                <a:extLst>
                  <a:ext uri="{FF2B5EF4-FFF2-40B4-BE49-F238E27FC236}">
                    <a16:creationId xmlns="" xmlns:a16="http://schemas.microsoft.com/office/drawing/2014/main" id="{D530DC2B-19A5-4B43-A352-B761977BA811}"/>
                  </a:ext>
                </a:extLst>
              </p:cNvPr>
              <p:cNvSpPr/>
              <p:nvPr/>
            </p:nvSpPr>
            <p:spPr>
              <a:xfrm>
                <a:off x="5019318" y="3723026"/>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en-US" altLang="ja-JP" sz="1050" b="0" i="1" smtClean="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p:sp>
            <p:nvSpPr>
              <p:cNvPr id="10" name="正方形/長方形 9">
                <a:extLst>
                  <a:ext uri="{FF2B5EF4-FFF2-40B4-BE49-F238E27FC236}">
                    <a16:creationId xmlns="" xmlns:a16="http://schemas.microsoft.com/office/drawing/2014/main" xmlns:a14="http://schemas.microsoft.com/office/drawing/2010/main" id="{D530DC2B-19A5-4B43-A352-B761977BA811}"/>
                  </a:ext>
                </a:extLst>
              </p:cNvPr>
              <p:cNvSpPr>
                <a:spLocks noRot="1" noChangeAspect="1" noMove="1" noResize="1" noEditPoints="1" noAdjustHandles="1" noChangeArrowheads="1" noChangeShapeType="1" noTextEdit="1"/>
              </p:cNvSpPr>
              <p:nvPr/>
            </p:nvSpPr>
            <p:spPr>
              <a:xfrm>
                <a:off x="5019318" y="3723026"/>
                <a:ext cx="3563461" cy="43191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 xmlns:a16="http://schemas.microsoft.com/office/drawing/2014/main" id="{400A9834-3F6F-4C6A-94F0-CD50FC34F0E2}"/>
                  </a:ext>
                </a:extLst>
              </p:cNvPr>
              <p:cNvSpPr/>
              <p:nvPr/>
            </p:nvSpPr>
            <p:spPr>
              <a:xfrm>
                <a:off x="5019315" y="4150489"/>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019315" y="4150489"/>
                <a:ext cx="1311321" cy="399597"/>
              </a:xfrm>
              <a:prstGeom prst="rect">
                <a:avLst/>
              </a:prstGeom>
              <a:blipFill rotWithShape="0">
                <a:blip r:embed="rId6"/>
                <a:stretch>
                  <a:fillRect b="-1538"/>
                </a:stretch>
              </a:blipFill>
            </p:spPr>
            <p:txBody>
              <a:bodyPr/>
              <a:lstStyle/>
              <a:p>
                <a:r>
                  <a:rPr lang="ja-JP" altLang="en-US">
                    <a:noFill/>
                  </a:rPr>
                  <a:t> </a:t>
                </a:r>
              </a:p>
            </p:txBody>
          </p:sp>
        </mc:Fallback>
      </mc:AlternateContent>
      <p:sp>
        <p:nvSpPr>
          <p:cNvPr id="12" name="テキスト ボックス 11">
            <a:extLst>
              <a:ext uri="{FF2B5EF4-FFF2-40B4-BE49-F238E27FC236}">
                <a16:creationId xmlns="" xmlns:a16="http://schemas.microsoft.com/office/drawing/2014/main" id="{B9EBFD01-1FD6-434F-A683-CF391D124120}"/>
              </a:ext>
            </a:extLst>
          </p:cNvPr>
          <p:cNvSpPr txBox="1"/>
          <p:nvPr/>
        </p:nvSpPr>
        <p:spPr>
          <a:xfrm>
            <a:off x="3994365" y="37994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 xmlns:a16="http://schemas.microsoft.com/office/drawing/2014/main" id="{46FF3262-82D0-4AC6-A6E6-5DB572149281}"/>
              </a:ext>
            </a:extLst>
          </p:cNvPr>
          <p:cNvSpPr/>
          <p:nvPr/>
        </p:nvSpPr>
        <p:spPr>
          <a:xfrm>
            <a:off x="581737" y="3587534"/>
            <a:ext cx="3412628"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 xmlns:a16="http://schemas.microsoft.com/office/drawing/2014/main" id="{8459B7D9-EA31-49B1-9FE2-B2556FADBBC1}"/>
              </a:ext>
            </a:extLst>
          </p:cNvPr>
          <p:cNvSpPr/>
          <p:nvPr/>
        </p:nvSpPr>
        <p:spPr>
          <a:xfrm>
            <a:off x="4660056" y="3590066"/>
            <a:ext cx="3922723"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 xmlns:a16="http://schemas.microsoft.com/office/drawing/2014/main" id="{A8CE8971-E44D-4DE1-98D0-ED02CC8CCA81}"/>
                  </a:ext>
                </a:extLst>
              </p:cNvPr>
              <p:cNvSpPr txBox="1"/>
              <p:nvPr/>
            </p:nvSpPr>
            <p:spPr>
              <a:xfrm>
                <a:off x="2668587" y="4871997"/>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668587" y="4871997"/>
                <a:ext cx="3181645" cy="642612"/>
              </a:xfrm>
              <a:prstGeom prst="rect">
                <a:avLst/>
              </a:prstGeom>
              <a:blipFill rotWithShape="0">
                <a:blip r:embed="rId7"/>
                <a:stretch>
                  <a:fillRect/>
                </a:stretch>
              </a:blipFill>
              <a:ln>
                <a:solidFill>
                  <a:srgbClr val="FF0000"/>
                </a:solidFill>
              </a:ln>
            </p:spPr>
            <p:txBody>
              <a:bodyPr/>
              <a:lstStyle/>
              <a:p>
                <a:r>
                  <a:rPr lang="ja-JP" altLang="en-US">
                    <a:noFill/>
                  </a:rPr>
                  <a:t> </a:t>
                </a:r>
              </a:p>
            </p:txBody>
          </p:sp>
        </mc:Fallback>
      </mc:AlternateContent>
      <p:sp>
        <p:nvSpPr>
          <p:cNvPr id="20" name="テキスト ボックス 19">
            <a:extLst>
              <a:ext uri="{FF2B5EF4-FFF2-40B4-BE49-F238E27FC236}">
                <a16:creationId xmlns="" xmlns:a16="http://schemas.microsoft.com/office/drawing/2014/main" id="{EDDF51A8-9015-4635-8A61-A8D4FEE02753}"/>
              </a:ext>
            </a:extLst>
          </p:cNvPr>
          <p:cNvSpPr txBox="1"/>
          <p:nvPr/>
        </p:nvSpPr>
        <p:spPr>
          <a:xfrm>
            <a:off x="5966085" y="4952320"/>
            <a:ext cx="1700432" cy="369332"/>
          </a:xfrm>
          <a:prstGeom prst="rect">
            <a:avLst/>
          </a:prstGeom>
          <a:noFill/>
        </p:spPr>
        <p:txBody>
          <a:bodyPr wrap="square" rtlCol="0">
            <a:spAutoFit/>
          </a:bodyPr>
          <a:lstStyle/>
          <a:p>
            <a:pPr algn="ctr"/>
            <a:r>
              <a:rPr lang="ja-JP" altLang="en-US"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 xmlns:a16="http://schemas.microsoft.com/office/drawing/2014/main"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 1993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Cundall</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and O.D.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1979</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1967</a:t>
            </a:r>
          </a:p>
        </p:txBody>
      </p:sp>
      <p:sp>
        <p:nvSpPr>
          <p:cNvPr id="22" name="円/楕円 21"/>
          <p:cNvSpPr/>
          <p:nvPr/>
        </p:nvSpPr>
        <p:spPr>
          <a:xfrm>
            <a:off x="1877653" y="3750161"/>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078502" y="3770066"/>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p:nvPr/>
        </p:nvCxnSpPr>
        <p:spPr>
          <a:xfrm flipH="1" flipV="1">
            <a:off x="2121504" y="4127678"/>
            <a:ext cx="939520" cy="7377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endCxn id="24" idx="3"/>
          </p:cNvCxnSpPr>
          <p:nvPr/>
        </p:nvCxnSpPr>
        <p:spPr>
          <a:xfrm flipV="1">
            <a:off x="5120208" y="4100360"/>
            <a:ext cx="2014033" cy="751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 xmlns:a16="http://schemas.microsoft.com/office/drawing/2014/main" id="{EBB9BA03-F82F-4F7D-8A4B-D9019D951B88}"/>
              </a:ext>
            </a:extLst>
          </p:cNvPr>
          <p:cNvSpPr txBox="1"/>
          <p:nvPr/>
        </p:nvSpPr>
        <p:spPr>
          <a:xfrm>
            <a:off x="617737" y="2319021"/>
            <a:ext cx="377320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・粒子移動を追跡する</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Lagrange</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・固相である粉末粒子の解析に用いた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正方形/長方形 25">
            <a:extLst>
              <a:ext uri="{FF2B5EF4-FFF2-40B4-BE49-F238E27FC236}">
                <a16:creationId xmlns="" xmlns:a16="http://schemas.microsoft.com/office/drawing/2014/main" id="{77C5E7A6-F3E0-4A25-8427-7628122BFC25}"/>
              </a:ext>
            </a:extLst>
          </p:cNvPr>
          <p:cNvSpPr/>
          <p:nvPr/>
        </p:nvSpPr>
        <p:spPr>
          <a:xfrm>
            <a:off x="581737" y="2356937"/>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2" name="テキスト ボックス 31">
            <a:extLst>
              <a:ext uri="{FF2B5EF4-FFF2-40B4-BE49-F238E27FC236}">
                <a16:creationId xmlns="" xmlns:a16="http://schemas.microsoft.com/office/drawing/2014/main" id="{EBB9BA03-F82F-4F7D-8A4B-D9019D951B88}"/>
              </a:ext>
            </a:extLst>
          </p:cNvPr>
          <p:cNvSpPr txBox="1"/>
          <p:nvPr/>
        </p:nvSpPr>
        <p:spPr>
          <a:xfrm>
            <a:off x="4816787" y="2321394"/>
            <a:ext cx="377320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・空間を格子分割する</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Euler</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・気相である空気の解析に用いた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 xmlns:a16="http://schemas.microsoft.com/office/drawing/2014/main" id="{77C5E7A6-F3E0-4A25-8427-7628122BFC25}"/>
              </a:ext>
            </a:extLst>
          </p:cNvPr>
          <p:cNvSpPr/>
          <p:nvPr/>
        </p:nvSpPr>
        <p:spPr>
          <a:xfrm>
            <a:off x="4780787" y="2359310"/>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 xmlns:a16="http://schemas.microsoft.com/office/drawing/2014/main" id="{3C488A67-E909-6045-A58B-75EEC95BFEB5}"/>
                  </a:ext>
                </a:extLst>
              </p:cNvPr>
              <p:cNvSpPr txBox="1"/>
              <p:nvPr/>
            </p:nvSpPr>
            <p:spPr>
              <a:xfrm>
                <a:off x="5456767" y="6209207"/>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34" name="テキスト ボックス 33">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456767" y="6209207"/>
                <a:ext cx="610167" cy="161967"/>
              </a:xfrm>
              <a:prstGeom prst="rect">
                <a:avLst/>
              </a:prstGeom>
              <a:blipFill rotWithShape="0">
                <a:blip r:embed="rId8"/>
                <a:stretch>
                  <a:fillRect l="-2000" t="-11538" r="-9000" b="-26923"/>
                </a:stretch>
              </a:blipFill>
            </p:spPr>
            <p:txBody>
              <a:bodyPr/>
              <a:lstStyle/>
              <a:p>
                <a:r>
                  <a:rPr lang="ja-JP" altLang="en-US">
                    <a:noFill/>
                  </a:rPr>
                  <a:t> </a:t>
                </a:r>
              </a:p>
            </p:txBody>
          </p:sp>
        </mc:Fallback>
      </mc:AlternateContent>
      <p:sp>
        <p:nvSpPr>
          <p:cNvPr id="39" name="テキスト ボックス 38">
            <a:extLst>
              <a:ext uri="{FF2B5EF4-FFF2-40B4-BE49-F238E27FC236}">
                <a16:creationId xmlns="" xmlns:a16="http://schemas.microsoft.com/office/drawing/2014/main" id="{815C6898-2017-4BB8-8EB9-16B78A01BCF2}"/>
              </a:ext>
            </a:extLst>
          </p:cNvPr>
          <p:cNvSpPr txBox="1"/>
          <p:nvPr/>
        </p:nvSpPr>
        <p:spPr>
          <a:xfrm>
            <a:off x="516267" y="1071550"/>
            <a:ext cx="2357063" cy="400110"/>
          </a:xfrm>
          <a:prstGeom prst="rect">
            <a:avLst/>
          </a:prstGeom>
          <a:noFill/>
        </p:spPr>
        <p:txBody>
          <a:bodyPr wrap="square" rtlCol="0">
            <a:spAutoFit/>
          </a:bodyPr>
          <a:lstStyle/>
          <a:p>
            <a:pPr algn="ct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40" name="テキスト ボックス 39">
            <a:extLst>
              <a:ext uri="{FF2B5EF4-FFF2-40B4-BE49-F238E27FC236}">
                <a16:creationId xmlns="" xmlns:a16="http://schemas.microsoft.com/office/drawing/2014/main" id="{EBB9BA03-F82F-4F7D-8A4B-D9019D951B88}"/>
              </a:ext>
            </a:extLst>
          </p:cNvPr>
          <p:cNvSpPr txBox="1"/>
          <p:nvPr/>
        </p:nvSpPr>
        <p:spPr>
          <a:xfrm>
            <a:off x="581737" y="3166454"/>
            <a:ext cx="340911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並進・回転に対する運動方程式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テキスト ボックス 40">
            <a:extLst>
              <a:ext uri="{FF2B5EF4-FFF2-40B4-BE49-F238E27FC236}">
                <a16:creationId xmlns="" xmlns:a16="http://schemas.microsoft.com/office/drawing/2014/main" id="{EBB9BA03-F82F-4F7D-8A4B-D9019D951B88}"/>
              </a:ext>
            </a:extLst>
          </p:cNvPr>
          <p:cNvSpPr txBox="1"/>
          <p:nvPr/>
        </p:nvSpPr>
        <p:spPr>
          <a:xfrm>
            <a:off x="4660055" y="3069687"/>
            <a:ext cx="3922723" cy="523220"/>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局所体積平均を適用した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ナビエ・ストークス方程式と連続の式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00263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 </a:t>
            </a:r>
            <a:r>
              <a:rPr kumimoji="1" lang="en-US" altLang="ja-JP" dirty="0"/>
              <a:t>– </a:t>
            </a:r>
            <a:r>
              <a:rPr lang="ja-JP" altLang="en-US" dirty="0"/>
              <a:t>境界</a:t>
            </a:r>
            <a:r>
              <a:rPr kumimoji="1" lang="ja-JP" altLang="en-US" dirty="0"/>
              <a:t>条件</a:t>
            </a:r>
          </a:p>
        </p:txBody>
      </p:sp>
      <p:sp>
        <p:nvSpPr>
          <p:cNvPr id="38" name="テキスト ボックス 37">
            <a:extLst>
              <a:ext uri="{FF2B5EF4-FFF2-40B4-BE49-F238E27FC236}">
                <a16:creationId xmlns="" xmlns:a16="http://schemas.microsoft.com/office/drawing/2014/main" id="{A8B3454E-C9D9-0B42-8B90-B991DFFA47B4}"/>
              </a:ext>
            </a:extLst>
          </p:cNvPr>
          <p:cNvSpPr txBox="1"/>
          <p:nvPr/>
        </p:nvSpPr>
        <p:spPr>
          <a:xfrm>
            <a:off x="5198985" y="1316729"/>
            <a:ext cx="2604588"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テキスト ボックス 24">
            <a:extLst>
              <a:ext uri="{FF2B5EF4-FFF2-40B4-BE49-F238E27FC236}">
                <a16:creationId xmlns="" xmlns:a16="http://schemas.microsoft.com/office/drawing/2014/main" id="{5C0F5A5F-CBD6-492D-A415-F108A373F486}"/>
              </a:ext>
            </a:extLst>
          </p:cNvPr>
          <p:cNvSpPr txBox="1"/>
          <p:nvPr/>
        </p:nvSpPr>
        <p:spPr>
          <a:xfrm>
            <a:off x="7392788" y="5899469"/>
            <a:ext cx="1739103" cy="400110"/>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et al, 2013.</a:t>
            </a:r>
            <a:endPar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[2] C.S. Peskin, 1972</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 xmlns:a16="http://schemas.microsoft.com/office/drawing/2014/main" id="{2DA8E3FC-9722-B740-A9D9-ECD6CE91E307}"/>
                  </a:ext>
                </a:extLst>
              </p:cNvPr>
              <p:cNvSpPr txBox="1"/>
              <p:nvPr/>
            </p:nvSpPr>
            <p:spPr>
              <a:xfrm>
                <a:off x="4900989" y="1945881"/>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a14="http://schemas.microsoft.com/office/drawing/2010/main" xmlns="" id="{2DA8E3FC-9722-B740-A9D9-ECD6CE91E307}"/>
                  </a:ext>
                </a:extLst>
              </p:cNvPr>
              <p:cNvSpPr txBox="1">
                <a:spLocks noRot="1" noChangeAspect="1" noMove="1" noResize="1" noEditPoints="1" noAdjustHandles="1" noChangeArrowheads="1" noChangeShapeType="1" noTextEdit="1"/>
              </p:cNvSpPr>
              <p:nvPr/>
            </p:nvSpPr>
            <p:spPr>
              <a:xfrm>
                <a:off x="4900989" y="1945881"/>
                <a:ext cx="1465401" cy="202235"/>
              </a:xfrm>
              <a:prstGeom prst="rect">
                <a:avLst/>
              </a:prstGeom>
              <a:blipFill rotWithShape="0">
                <a:blip r:embed="rId3"/>
                <a:stretch>
                  <a:fillRect l="-125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C488A67-E909-6045-A58B-75EEC95BFEB5}"/>
                  </a:ext>
                </a:extLst>
              </p:cNvPr>
              <p:cNvSpPr txBox="1"/>
              <p:nvPr/>
            </p:nvSpPr>
            <p:spPr>
              <a:xfrm>
                <a:off x="4768762" y="2366219"/>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4768762" y="2366219"/>
                <a:ext cx="1681871" cy="161839"/>
              </a:xfrm>
              <a:prstGeom prst="rect">
                <a:avLst/>
              </a:prstGeom>
              <a:blipFill rotWithShape="0">
                <a:blip r:embed="rId4"/>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 xmlns:a16="http://schemas.microsoft.com/office/drawing/2014/main" id="{88EB40B3-8E90-4848-927F-682CE85256E5}"/>
                  </a:ext>
                </a:extLst>
              </p:cNvPr>
              <p:cNvSpPr txBox="1"/>
              <p:nvPr/>
            </p:nvSpPr>
            <p:spPr>
              <a:xfrm>
                <a:off x="6678358" y="1852938"/>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a14="http://schemas.microsoft.com/office/drawing/2010/main" xmlns="" id="{88EB40B3-8E90-4848-927F-682CE85256E5}"/>
                  </a:ext>
                </a:extLst>
              </p:cNvPr>
              <p:cNvSpPr txBox="1">
                <a:spLocks noRot="1" noChangeAspect="1" noMove="1" noResize="1" noEditPoints="1" noAdjustHandles="1" noChangeArrowheads="1" noChangeShapeType="1" noTextEdit="1"/>
              </p:cNvSpPr>
              <p:nvPr/>
            </p:nvSpPr>
            <p:spPr>
              <a:xfrm>
                <a:off x="6678358" y="1852938"/>
                <a:ext cx="1444754" cy="388120"/>
              </a:xfrm>
              <a:prstGeom prst="rect">
                <a:avLst/>
              </a:prstGeom>
              <a:blipFill rotWithShape="0">
                <a:blip r:embed="rId5"/>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 xmlns:a16="http://schemas.microsoft.com/office/drawing/2014/main" id="{8D37FE31-90B8-E340-A5C3-FFAD4573B590}"/>
                  </a:ext>
                </a:extLst>
              </p:cNvPr>
              <p:cNvSpPr txBox="1"/>
              <p:nvPr/>
            </p:nvSpPr>
            <p:spPr>
              <a:xfrm>
                <a:off x="6555828" y="2344322"/>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6555828" y="2344322"/>
                <a:ext cx="836960" cy="161583"/>
              </a:xfrm>
              <a:prstGeom prst="rect">
                <a:avLst/>
              </a:prstGeom>
              <a:blipFill rotWithShape="0">
                <a:blip r:embed="rId6"/>
                <a:stretch>
                  <a:fillRect l="-4348" t="-26923" r="-7246" b="-50000"/>
                </a:stretch>
              </a:blipFill>
            </p:spPr>
            <p:txBody>
              <a:bodyPr/>
              <a:lstStyle/>
              <a:p>
                <a:r>
                  <a:rPr lang="ja-JP" altLang="en-US">
                    <a:noFill/>
                  </a:rPr>
                  <a:t> </a:t>
                </a:r>
              </a:p>
            </p:txBody>
          </p:sp>
        </mc:Fallback>
      </mc:AlternateContent>
      <p:sp>
        <p:nvSpPr>
          <p:cNvPr id="50" name="テキスト ボックス 49">
            <a:extLst>
              <a:ext uri="{FF2B5EF4-FFF2-40B4-BE49-F238E27FC236}">
                <a16:creationId xmlns="" xmlns:a16="http://schemas.microsoft.com/office/drawing/2014/main" id="{A8B3454E-C9D9-0B42-8B90-B991DFFA47B4}"/>
              </a:ext>
            </a:extLst>
          </p:cNvPr>
          <p:cNvSpPr txBox="1"/>
          <p:nvPr/>
        </p:nvSpPr>
        <p:spPr>
          <a:xfrm>
            <a:off x="4651682" y="2943209"/>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 xmlns:a16="http://schemas.microsoft.com/office/drawing/2014/main" id="{3C488A67-E909-6045-A58B-75EEC95BFEB5}"/>
                  </a:ext>
                </a:extLst>
              </p:cNvPr>
              <p:cNvSpPr txBox="1"/>
              <p:nvPr/>
            </p:nvSpPr>
            <p:spPr>
              <a:xfrm>
                <a:off x="7317713" y="376169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7317713" y="3761691"/>
                <a:ext cx="610167" cy="161967"/>
              </a:xfrm>
              <a:prstGeom prst="rect">
                <a:avLst/>
              </a:prstGeom>
              <a:blipFill rotWithShape="0">
                <a:blip r:embed="rId7"/>
                <a:stretch>
                  <a:fillRect l="-1980" t="-7407" r="-7921"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 xmlns:a16="http://schemas.microsoft.com/office/drawing/2014/main" id="{92A191B0-0679-453A-8898-F4DECFE19728}"/>
                  </a:ext>
                </a:extLst>
              </p:cNvPr>
              <p:cNvSpPr/>
              <p:nvPr/>
            </p:nvSpPr>
            <p:spPr>
              <a:xfrm>
                <a:off x="4494468" y="3166746"/>
                <a:ext cx="4308123"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4494468" y="3166746"/>
                <a:ext cx="4308123" cy="480453"/>
              </a:xfrm>
              <a:prstGeom prst="rect">
                <a:avLst/>
              </a:prstGeom>
              <a:blipFill rotWithShape="0">
                <a:blip r:embed="rId8"/>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 xmlns:a16="http://schemas.microsoft.com/office/drawing/2014/main" id="{8D37FE31-90B8-E340-A5C3-FFAD4573B590}"/>
                  </a:ext>
                </a:extLst>
              </p:cNvPr>
              <p:cNvSpPr txBox="1"/>
              <p:nvPr/>
            </p:nvSpPr>
            <p:spPr>
              <a:xfrm>
                <a:off x="7526232" y="2318062"/>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7526232" y="2318062"/>
                <a:ext cx="803297" cy="181396"/>
              </a:xfrm>
              <a:prstGeom prst="rect">
                <a:avLst/>
              </a:prstGeom>
              <a:blipFill rotWithShape="0">
                <a:blip r:embed="rId9"/>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a:off x="8177836" y="2034283"/>
            <a:ext cx="432561" cy="118592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8312053" y="3211567"/>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a:extLst>
                  <a:ext uri="{FF2B5EF4-FFF2-40B4-BE49-F238E27FC236}">
                    <a16:creationId xmlns="" xmlns:a16="http://schemas.microsoft.com/office/drawing/2014/main" id="{400A9834-3F6F-4C6A-94F0-CD50FC34F0E2}"/>
                  </a:ext>
                </a:extLst>
              </p:cNvPr>
              <p:cNvSpPr/>
              <p:nvPr/>
            </p:nvSpPr>
            <p:spPr>
              <a:xfrm>
                <a:off x="5270247" y="3608790"/>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49" name="正方形/長方形 48">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270247" y="3608790"/>
                <a:ext cx="1311321" cy="399597"/>
              </a:xfrm>
              <a:prstGeom prst="rect">
                <a:avLst/>
              </a:prstGeom>
              <a:blipFill rotWithShape="0">
                <a:blip r:embed="rId10"/>
                <a:stretch>
                  <a:fillRect/>
                </a:stretch>
              </a:blipFill>
            </p:spPr>
            <p:txBody>
              <a:bodyPr/>
              <a:lstStyle/>
              <a:p>
                <a:r>
                  <a:rPr lang="ja-JP" altLang="en-US">
                    <a:noFill/>
                  </a:rPr>
                  <a:t> </a:t>
                </a:r>
              </a:p>
            </p:txBody>
          </p:sp>
        </mc:Fallback>
      </mc:AlternateContent>
      <p:sp>
        <p:nvSpPr>
          <p:cNvPr id="52" name="テキスト ボックス 51">
            <a:extLst>
              <a:ext uri="{FF2B5EF4-FFF2-40B4-BE49-F238E27FC236}">
                <a16:creationId xmlns="" xmlns:a16="http://schemas.microsoft.com/office/drawing/2014/main" id="{A8B3454E-C9D9-0B42-8B90-B991DFFA47B4}"/>
              </a:ext>
            </a:extLst>
          </p:cNvPr>
          <p:cNvSpPr txBox="1"/>
          <p:nvPr/>
        </p:nvSpPr>
        <p:spPr>
          <a:xfrm>
            <a:off x="934891" y="1316728"/>
            <a:ext cx="3075717"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符号付き距離関数 </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 xmlns:a16="http://schemas.microsoft.com/office/drawing/2014/main" id="{E7DA0896-9E3B-4A12-9CB3-400E4B7A0CFB}"/>
                  </a:ext>
                </a:extLst>
              </p:cNvPr>
              <p:cNvSpPr txBox="1"/>
              <p:nvPr/>
            </p:nvSpPr>
            <p:spPr>
              <a:xfrm>
                <a:off x="803282" y="2044241"/>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5" name="テキスト ボックス 54">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803282" y="2044241"/>
                <a:ext cx="1427122" cy="207749"/>
              </a:xfrm>
              <a:prstGeom prst="rect">
                <a:avLst/>
              </a:prstGeom>
              <a:blipFill rotWithShape="0">
                <a:blip r:embed="rId11"/>
                <a:stretch>
                  <a:fillRect l="-3419" b="-323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 xmlns:a16="http://schemas.microsoft.com/office/drawing/2014/main" id="{EA02E9D3-F49B-4345-A5FC-C9D06D95FA6F}"/>
                  </a:ext>
                </a:extLst>
              </p:cNvPr>
              <p:cNvSpPr txBox="1"/>
              <p:nvPr/>
            </p:nvSpPr>
            <p:spPr>
              <a:xfrm>
                <a:off x="603147" y="234241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56" name="テキスト ボックス 55">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603147" y="2342411"/>
                <a:ext cx="2032986" cy="539635"/>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 xmlns:a16="http://schemas.microsoft.com/office/drawing/2014/main" id="{D1F80EA0-9B51-498A-B89F-7CA9DCEBCCE0}"/>
                  </a:ext>
                </a:extLst>
              </p:cNvPr>
              <p:cNvSpPr txBox="1"/>
              <p:nvPr/>
            </p:nvSpPr>
            <p:spPr>
              <a:xfrm>
                <a:off x="2828327" y="2148116"/>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57" name="テキスト ボックス 56">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828327" y="2148116"/>
                <a:ext cx="1050672" cy="438133"/>
              </a:xfrm>
              <a:prstGeom prst="rect">
                <a:avLst/>
              </a:prstGeom>
              <a:blipFill rotWithShape="0">
                <a:blip r:embed="rId13"/>
                <a:stretch>
                  <a:fillRect l="-2907" r="-6395" b="-180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 xmlns:a16="http://schemas.microsoft.com/office/drawing/2014/main" id="{3C488A67-E909-6045-A58B-75EEC95BFEB5}"/>
                  </a:ext>
                </a:extLst>
              </p:cNvPr>
              <p:cNvSpPr txBox="1"/>
              <p:nvPr/>
            </p:nvSpPr>
            <p:spPr>
              <a:xfrm>
                <a:off x="903804" y="3085826"/>
                <a:ext cx="1170705" cy="161583"/>
              </a:xfrm>
              <a:prstGeom prst="rect">
                <a:avLst/>
              </a:prstGeom>
              <a:noFill/>
            </p:spPr>
            <p:txBody>
              <a:bodyPr wrap="none" lIns="0" tIns="0" rIns="0" bIns="0" rtlCol="0">
                <a:spAutoFit/>
              </a:bodyPr>
              <a:lstStyle/>
              <a:p>
                <a14:m>
                  <m:oMath xmlns:m="http://schemas.openxmlformats.org/officeDocument/2006/math">
                    <m:r>
                      <a:rPr lang="en-US" altLang="ja-JP" sz="1050" b="0" i="1" smtClean="0">
                        <a:latin typeface="Cambria Math" panose="02040503050406030204" pitchFamily="18" charset="0"/>
                      </a:rPr>
                      <m:t>𝑑</m:t>
                    </m:r>
                    <m:r>
                      <a:rPr lang="en-US" altLang="ja-JP" sz="1050" b="0" i="1" smtClean="0">
                        <a:latin typeface="Cambria Math" panose="02040503050406030204" pitchFamily="18" charset="0"/>
                      </a:rPr>
                      <m:t> : </m:t>
                    </m:r>
                    <m:r>
                      <a:rPr lang="ja-JP" altLang="en-US" sz="1050" i="1">
                        <a:latin typeface="Cambria Math" panose="02040503050406030204" pitchFamily="18" charset="0"/>
                      </a:rPr>
                      <m:t>壁面</m:t>
                    </m:r>
                  </m:oMath>
                </a14:m>
                <a:r>
                  <a:rPr lang="ja-JP" altLang="en-US" sz="1050" dirty="0">
                    <a:latin typeface="Cambria Math" panose="02040503050406030204" pitchFamily="18" charset="0"/>
                  </a:rPr>
                  <a:t>からの距離</a:t>
                </a:r>
                <a:endParaRPr lang="en-US" altLang="ja-JP" sz="1050" dirty="0">
                  <a:latin typeface="Cambria Math" panose="02040503050406030204" pitchFamily="18" charset="0"/>
                </a:endParaRPr>
              </a:p>
            </p:txBody>
          </p:sp>
        </mc:Choice>
        <mc:Fallback xmlns="">
          <p:sp>
            <p:nvSpPr>
              <p:cNvPr id="58" name="テキスト ボックス 57">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903804" y="3085826"/>
                <a:ext cx="1170705" cy="161583"/>
              </a:xfrm>
              <a:prstGeom prst="rect">
                <a:avLst/>
              </a:prstGeom>
              <a:blipFill rotWithShape="0">
                <a:blip r:embed="rId14"/>
                <a:stretch>
                  <a:fillRect l="-4167" t="-25926" r="-6771"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 xmlns:a16="http://schemas.microsoft.com/office/drawing/2014/main" id="{8D37FE31-90B8-E340-A5C3-FFAD4573B590}"/>
                  </a:ext>
                </a:extLst>
              </p:cNvPr>
              <p:cNvSpPr txBox="1"/>
              <p:nvPr/>
            </p:nvSpPr>
            <p:spPr>
              <a:xfrm>
                <a:off x="2456597" y="3097097"/>
                <a:ext cx="952184" cy="161583"/>
              </a:xfrm>
              <a:prstGeom prst="rect">
                <a:avLst/>
              </a:prstGeom>
              <a:noFill/>
            </p:spPr>
            <p:txBody>
              <a:bodyPr wrap="none" lIns="0" tIns="0" rIns="0" bIns="0" rtlCol="0">
                <a:spAutoFit/>
              </a:bodyPr>
              <a:lstStyle/>
              <a:p>
                <a:r>
                  <a:rPr lang="en-US" altLang="ja-JP" sz="1050" b="1" dirty="0"/>
                  <a:t>n </a:t>
                </a:r>
                <a14:m>
                  <m:oMath xmlns:m="http://schemas.openxmlformats.org/officeDocument/2006/math">
                    <m:r>
                      <a:rPr lang="en-US" altLang="ja-JP" sz="1050" b="1" i="1" smtClean="0">
                        <a:latin typeface="Cambria Math" panose="02040503050406030204" pitchFamily="18" charset="0"/>
                      </a:rPr>
                      <m:t>:</m:t>
                    </m:r>
                  </m:oMath>
                </a14:m>
                <a:r>
                  <a:rPr lang="ja-JP" altLang="en-US" sz="1050" dirty="0"/>
                  <a:t>法線ベクトル</a:t>
                </a:r>
              </a:p>
            </p:txBody>
          </p:sp>
        </mc:Choice>
        <mc:Fallback xmlns="">
          <p:sp>
            <p:nvSpPr>
              <p:cNvPr id="61" name="テキスト ボックス 60">
                <a:extLst>
                  <a:ext uri="{FF2B5EF4-FFF2-40B4-BE49-F238E27FC236}">
                    <a16:creationId xmlns="" xmlns:a16="http://schemas.microsoft.com/office/drawing/2014/main"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456597" y="3097097"/>
                <a:ext cx="952184" cy="161583"/>
              </a:xfrm>
              <a:prstGeom prst="rect">
                <a:avLst/>
              </a:prstGeom>
              <a:blipFill rotWithShape="0">
                <a:blip r:embed="rId15"/>
                <a:stretch>
                  <a:fillRect l="-8974" t="-25926" r="-8333" b="-48148"/>
                </a:stretch>
              </a:blipFill>
            </p:spPr>
            <p:txBody>
              <a:bodyPr/>
              <a:lstStyle/>
              <a:p>
                <a:r>
                  <a:rPr lang="ja-JP" altLang="en-US">
                    <a:noFill/>
                  </a:rPr>
                  <a:t> </a:t>
                </a:r>
              </a:p>
            </p:txBody>
          </p:sp>
        </mc:Fallback>
      </mc:AlternateContent>
      <p:sp>
        <p:nvSpPr>
          <p:cNvPr id="64" name="テキスト ボックス 63">
            <a:extLst>
              <a:ext uri="{FF2B5EF4-FFF2-40B4-BE49-F238E27FC236}">
                <a16:creationId xmlns="" xmlns:a16="http://schemas.microsoft.com/office/drawing/2014/main" id="{B9EBFD01-1FD6-434F-A683-CF391D124120}"/>
              </a:ext>
            </a:extLst>
          </p:cNvPr>
          <p:cNvSpPr txBox="1"/>
          <p:nvPr/>
        </p:nvSpPr>
        <p:spPr>
          <a:xfrm>
            <a:off x="4074706" y="1208771"/>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65" name="大かっこ 64">
            <a:extLst>
              <a:ext uri="{FF2B5EF4-FFF2-40B4-BE49-F238E27FC236}">
                <a16:creationId xmlns="" xmlns:a16="http://schemas.microsoft.com/office/drawing/2014/main" id="{301E7F27-8035-4D4E-AE18-BDB449D661E6}"/>
              </a:ext>
            </a:extLst>
          </p:cNvPr>
          <p:cNvSpPr/>
          <p:nvPr/>
        </p:nvSpPr>
        <p:spPr>
          <a:xfrm>
            <a:off x="488373" y="1901843"/>
            <a:ext cx="3586333" cy="1532460"/>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66" name="大かっこ 65">
            <a:extLst>
              <a:ext uri="{FF2B5EF4-FFF2-40B4-BE49-F238E27FC236}">
                <a16:creationId xmlns="" xmlns:a16="http://schemas.microsoft.com/office/drawing/2014/main" id="{301E7F27-8035-4D4E-AE18-BDB449D661E6}"/>
              </a:ext>
            </a:extLst>
          </p:cNvPr>
          <p:cNvSpPr/>
          <p:nvPr/>
        </p:nvSpPr>
        <p:spPr>
          <a:xfrm>
            <a:off x="4377692" y="1888356"/>
            <a:ext cx="4541673" cy="2157698"/>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pic>
        <p:nvPicPr>
          <p:cNvPr id="7" name="図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0539" y="3833973"/>
            <a:ext cx="1895463" cy="1895463"/>
          </a:xfrm>
          <a:prstGeom prst="rect">
            <a:avLst/>
          </a:prstGeom>
        </p:spPr>
      </p:pic>
      <p:pic>
        <p:nvPicPr>
          <p:cNvPr id="10" name="図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74585" y="3828516"/>
            <a:ext cx="1894646" cy="1894646"/>
          </a:xfrm>
          <a:prstGeom prst="rect">
            <a:avLst/>
          </a:prstGeom>
        </p:spPr>
      </p:pic>
      <p:sp>
        <p:nvSpPr>
          <p:cNvPr id="68" name="テキスト ボックス 67">
            <a:extLst>
              <a:ext uri="{FF2B5EF4-FFF2-40B4-BE49-F238E27FC236}">
                <a16:creationId xmlns="" xmlns:a16="http://schemas.microsoft.com/office/drawing/2014/main" id="{646341F0-915A-0B49-A1AB-9E168C0FE229}"/>
              </a:ext>
            </a:extLst>
          </p:cNvPr>
          <p:cNvSpPr txBox="1"/>
          <p:nvPr/>
        </p:nvSpPr>
        <p:spPr>
          <a:xfrm>
            <a:off x="335280" y="5760970"/>
            <a:ext cx="1739229" cy="307777"/>
          </a:xfrm>
          <a:prstGeom prst="rect">
            <a:avLst/>
          </a:prstGeom>
          <a:noFill/>
        </p:spPr>
        <p:txBody>
          <a:bodyPr wrap="square" rtlCol="0">
            <a:spAutoFit/>
          </a:bodyPr>
          <a:lstStyle/>
          <a:p>
            <a:pPr algn="ctr"/>
            <a:r>
              <a:rPr lang="ja-JP" altLang="en-US" sz="1400" dirty="0"/>
              <a:t>符号付き距離関数</a:t>
            </a:r>
            <a:endParaRPr lang="en-US" altLang="ja-JP" sz="1400" dirty="0"/>
          </a:p>
        </p:txBody>
      </p:sp>
      <p:sp>
        <p:nvSpPr>
          <p:cNvPr id="69" name="テキスト ボックス 68">
            <a:extLst>
              <a:ext uri="{FF2B5EF4-FFF2-40B4-BE49-F238E27FC236}">
                <a16:creationId xmlns="" xmlns:a16="http://schemas.microsoft.com/office/drawing/2014/main" id="{646341F0-915A-0B49-A1AB-9E168C0FE229}"/>
              </a:ext>
            </a:extLst>
          </p:cNvPr>
          <p:cNvSpPr txBox="1"/>
          <p:nvPr/>
        </p:nvSpPr>
        <p:spPr>
          <a:xfrm>
            <a:off x="2503896" y="5745580"/>
            <a:ext cx="1636023" cy="307777"/>
          </a:xfrm>
          <a:prstGeom prst="rect">
            <a:avLst/>
          </a:prstGeom>
          <a:noFill/>
        </p:spPr>
        <p:txBody>
          <a:bodyPr wrap="square" rtlCol="0">
            <a:spAutoFit/>
          </a:bodyPr>
          <a:lstStyle/>
          <a:p>
            <a:pPr algn="ctr"/>
            <a:r>
              <a:rPr lang="ja-JP" altLang="en-US" sz="1400" dirty="0"/>
              <a:t>埋め込み境界法</a:t>
            </a:r>
            <a:endParaRPr lang="en-US" altLang="ja-JP" sz="1400" dirty="0"/>
          </a:p>
        </p:txBody>
      </p:sp>
      <p:sp>
        <p:nvSpPr>
          <p:cNvPr id="70" name="テキスト ボックス 69">
            <a:extLst>
              <a:ext uri="{FF2B5EF4-FFF2-40B4-BE49-F238E27FC236}">
                <a16:creationId xmlns="" xmlns:a16="http://schemas.microsoft.com/office/drawing/2014/main" id="{A8B3454E-C9D9-0B42-8B90-B991DFFA47B4}"/>
              </a:ext>
            </a:extLst>
          </p:cNvPr>
          <p:cNvSpPr txBox="1"/>
          <p:nvPr/>
        </p:nvSpPr>
        <p:spPr>
          <a:xfrm>
            <a:off x="4180106" y="4410069"/>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・任意形状の壁面を表現</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3" name="テキスト ボックス 72">
            <a:extLst>
              <a:ext uri="{FF2B5EF4-FFF2-40B4-BE49-F238E27FC236}">
                <a16:creationId xmlns="" xmlns:a16="http://schemas.microsoft.com/office/drawing/2014/main" id="{A8B3454E-C9D9-0B42-8B90-B991DFFA47B4}"/>
              </a:ext>
            </a:extLst>
          </p:cNvPr>
          <p:cNvSpPr txBox="1"/>
          <p:nvPr/>
        </p:nvSpPr>
        <p:spPr>
          <a:xfrm>
            <a:off x="4190036" y="4947023"/>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・移動境界を低コストで計算</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4" name="テキスト ボックス 73">
            <a:extLst>
              <a:ext uri="{FF2B5EF4-FFF2-40B4-BE49-F238E27FC236}">
                <a16:creationId xmlns="" xmlns:a16="http://schemas.microsoft.com/office/drawing/2014/main" id="{B9EBFD01-1FD6-434F-A683-CF391D124120}"/>
              </a:ext>
            </a:extLst>
          </p:cNvPr>
          <p:cNvSpPr txBox="1"/>
          <p:nvPr/>
        </p:nvSpPr>
        <p:spPr>
          <a:xfrm>
            <a:off x="1926507" y="4462274"/>
            <a:ext cx="530090" cy="715581"/>
          </a:xfrm>
          <a:prstGeom prst="rect">
            <a:avLst/>
          </a:prstGeom>
          <a:noFill/>
        </p:spPr>
        <p:txBody>
          <a:bodyPr wrap="square" rtlCol="0">
            <a:spAutoFit/>
          </a:bodyPr>
          <a:lstStyle/>
          <a:p>
            <a:r>
              <a:rPr lang="en-US" altLang="ja-JP" sz="4050" dirty="0"/>
              <a:t>×</a:t>
            </a:r>
            <a:endParaRPr lang="ja-JP" altLang="en-US" sz="4050" dirty="0"/>
          </a:p>
        </p:txBody>
      </p:sp>
    </p:spTree>
    <p:extLst>
      <p:ext uri="{BB962C8B-B14F-4D97-AF65-F5344CB8AC3E}">
        <p14:creationId xmlns:p14="http://schemas.microsoft.com/office/powerpoint/2010/main" val="32029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結果</a:t>
            </a:r>
            <a:r>
              <a:rPr lang="ja-JP" altLang="en-US" dirty="0"/>
              <a:t>・考察</a:t>
            </a:r>
            <a:endParaRPr kumimoji="1" lang="ja-JP" altLang="en-US"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22307" r="23333"/>
          <a:stretch/>
        </p:blipFill>
        <p:spPr>
          <a:xfrm>
            <a:off x="1055077" y="972699"/>
            <a:ext cx="2713055" cy="4990998"/>
          </a:xfrm>
          <a:prstGeom prst="rect">
            <a:avLst/>
          </a:prstGeom>
        </p:spPr>
      </p:pic>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17055" r="17305"/>
          <a:stretch/>
        </p:blipFill>
        <p:spPr>
          <a:xfrm>
            <a:off x="0" y="1527431"/>
            <a:ext cx="820882" cy="312644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8939" y="1289282"/>
            <a:ext cx="3532726" cy="2649544"/>
          </a:xfrm>
          <a:prstGeom prst="rect">
            <a:avLst/>
          </a:prstGeom>
        </p:spPr>
      </p:pic>
      <p:sp>
        <p:nvSpPr>
          <p:cNvPr id="9" name="テキスト ボックス 8">
            <a:extLst>
              <a:ext uri="{FF2B5EF4-FFF2-40B4-BE49-F238E27FC236}">
                <a16:creationId xmlns="" xmlns:a16="http://schemas.microsoft.com/office/drawing/2014/main" id="{A8B3454E-C9D9-0B42-8B90-B991DFFA47B4}"/>
              </a:ext>
            </a:extLst>
          </p:cNvPr>
          <p:cNvSpPr txBox="1"/>
          <p:nvPr/>
        </p:nvSpPr>
        <p:spPr>
          <a:xfrm>
            <a:off x="4220300" y="4423038"/>
            <a:ext cx="4622485"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吸引効果により、粒子の速度が大きく、束状に集まって流入する</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1547184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グラフ 10"/>
          <p:cNvGraphicFramePr>
            <a:graphicFrameLocks/>
          </p:cNvGraphicFramePr>
          <p:nvPr>
            <p:extLst>
              <p:ext uri="{D42A27DB-BD31-4B8C-83A1-F6EECF244321}">
                <p14:modId xmlns:p14="http://schemas.microsoft.com/office/powerpoint/2010/main" val="1696571058"/>
              </p:ext>
            </p:extLst>
          </p:nvPr>
        </p:nvGraphicFramePr>
        <p:xfrm>
          <a:off x="171878" y="1600706"/>
          <a:ext cx="4400122" cy="2937179"/>
        </p:xfrm>
        <a:graphic>
          <a:graphicData uri="http://schemas.openxmlformats.org/drawingml/2006/chart">
            <c:chart xmlns:c="http://schemas.openxmlformats.org/drawingml/2006/chart" xmlns:r="http://schemas.openxmlformats.org/officeDocument/2006/relationships" r:id="rId2"/>
          </a:graphicData>
        </a:graphic>
      </p:graphicFrame>
      <p:sp>
        <p:nvSpPr>
          <p:cNvPr id="2" name="タイトル 1"/>
          <p:cNvSpPr>
            <a:spLocks noGrp="1"/>
          </p:cNvSpPr>
          <p:nvPr>
            <p:ph type="title"/>
          </p:nvPr>
        </p:nvSpPr>
        <p:spPr/>
        <p:txBody>
          <a:bodyPr/>
          <a:lstStyle/>
          <a:p>
            <a:r>
              <a:rPr kumimoji="1" lang="ja-JP" altLang="en-US" dirty="0"/>
              <a:t>結果・考察</a:t>
            </a:r>
          </a:p>
        </p:txBody>
      </p:sp>
      <p:sp>
        <p:nvSpPr>
          <p:cNvPr id="5" name="テキスト ボックス 4"/>
          <p:cNvSpPr txBox="1"/>
          <p:nvPr/>
        </p:nvSpPr>
        <p:spPr>
          <a:xfrm>
            <a:off x="171878" y="4564730"/>
            <a:ext cx="4400122" cy="369332"/>
          </a:xfrm>
          <a:prstGeom prst="rect">
            <a:avLst/>
          </a:prstGeom>
          <a:solidFill>
            <a:schemeClr val="bg1"/>
          </a:solidFill>
        </p:spPr>
        <p:txBody>
          <a:bodyPr wrap="square" rtlCol="0">
            <a:spAutoFit/>
          </a:bodyPr>
          <a:lstStyle/>
          <a:p>
            <a:pPr algn="ctr"/>
            <a:r>
              <a:rPr kumimoji="1" lang="ja-JP" altLang="en-US" dirty="0"/>
              <a:t>下杵の降下速度と充填量の関係</a:t>
            </a:r>
          </a:p>
        </p:txBody>
      </p:sp>
      <p:cxnSp>
        <p:nvCxnSpPr>
          <p:cNvPr id="7" name="直線コネクタ 6"/>
          <p:cNvCxnSpPr/>
          <p:nvPr/>
        </p:nvCxnSpPr>
        <p:spPr>
          <a:xfrm>
            <a:off x="3817307" y="2048149"/>
            <a:ext cx="340986" cy="82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250634" y="3289300"/>
            <a:ext cx="2737166" cy="82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3895725" y="2057860"/>
            <a:ext cx="9525" cy="12045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 xmlns:a16="http://schemas.microsoft.com/office/drawing/2014/main" id="{2593B1A0-6823-834D-BB53-4E3E518EA3D6}"/>
              </a:ext>
            </a:extLst>
          </p:cNvPr>
          <p:cNvSpPr txBox="1"/>
          <p:nvPr/>
        </p:nvSpPr>
        <p:spPr>
          <a:xfrm>
            <a:off x="3174886" y="1586896"/>
            <a:ext cx="969869"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約</a:t>
            </a:r>
            <a:r>
              <a:rPr lang="en-US" altLang="ja-JP" sz="2000" dirty="0">
                <a:latin typeface="メイリオ" panose="020B0604030504040204" pitchFamily="50" charset="-128"/>
                <a:ea typeface="メイリオ" panose="020B0604030504040204" pitchFamily="50" charset="-128"/>
              </a:rPr>
              <a:t>500</a:t>
            </a:r>
          </a:p>
        </p:txBody>
      </p:sp>
      <p:sp>
        <p:nvSpPr>
          <p:cNvPr id="25" name="テキスト ボックス 24">
            <a:extLst>
              <a:ext uri="{FF2B5EF4-FFF2-40B4-BE49-F238E27FC236}">
                <a16:creationId xmlns="" xmlns:a16="http://schemas.microsoft.com/office/drawing/2014/main" id="{A8B3454E-C9D9-0B42-8B90-B991DFFA47B4}"/>
              </a:ext>
            </a:extLst>
          </p:cNvPr>
          <p:cNvSpPr txBox="1"/>
          <p:nvPr/>
        </p:nvSpPr>
        <p:spPr>
          <a:xfrm>
            <a:off x="4713406" y="2340328"/>
            <a:ext cx="3563820" cy="830997"/>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下杵の降下速度に対する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充填量の差は小さい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2" name="テキスト ボックス 41">
            <a:extLst>
              <a:ext uri="{FF2B5EF4-FFF2-40B4-BE49-F238E27FC236}">
                <a16:creationId xmlns="" xmlns:a16="http://schemas.microsoft.com/office/drawing/2014/main" id="{A8B3454E-C9D9-0B42-8B90-B991DFFA47B4}"/>
              </a:ext>
            </a:extLst>
          </p:cNvPr>
          <p:cNvSpPr txBox="1"/>
          <p:nvPr/>
        </p:nvSpPr>
        <p:spPr>
          <a:xfrm>
            <a:off x="4713405" y="3569053"/>
            <a:ext cx="3906719" cy="738664"/>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全体に対して</a:t>
            </a:r>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0.35 %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程度</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(500 / 140,000 * 100 = 0.35)</a:t>
            </a:r>
          </a:p>
        </p:txBody>
      </p:sp>
    </p:spTree>
    <p:extLst>
      <p:ext uri="{BB962C8B-B14F-4D97-AF65-F5344CB8AC3E}">
        <p14:creationId xmlns:p14="http://schemas.microsoft.com/office/powerpoint/2010/main" val="1550317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結果・考察</a:t>
            </a:r>
          </a:p>
        </p:txBody>
      </p:sp>
      <p:sp>
        <p:nvSpPr>
          <p:cNvPr id="5" name="テキスト ボックス 4"/>
          <p:cNvSpPr txBox="1"/>
          <p:nvPr/>
        </p:nvSpPr>
        <p:spPr>
          <a:xfrm>
            <a:off x="171878" y="4564730"/>
            <a:ext cx="4400122" cy="646331"/>
          </a:xfrm>
          <a:prstGeom prst="rect">
            <a:avLst/>
          </a:prstGeom>
          <a:solidFill>
            <a:schemeClr val="bg1"/>
          </a:solidFill>
        </p:spPr>
        <p:txBody>
          <a:bodyPr wrap="square" rtlCol="0">
            <a:spAutoFit/>
          </a:bodyPr>
          <a:lstStyle/>
          <a:p>
            <a:pPr algn="ctr"/>
            <a:r>
              <a:rPr kumimoji="1" lang="ja-JP" altLang="en-US" dirty="0" smtClean="0"/>
              <a:t>粒子に加わる鉛直下向きの力</a:t>
            </a:r>
            <a:endParaRPr kumimoji="1" lang="en-US" altLang="ja-JP" dirty="0" smtClean="0"/>
          </a:p>
          <a:p>
            <a:pPr algn="ctr"/>
            <a:r>
              <a:rPr lang="ja-JP" altLang="en-US" dirty="0" smtClean="0"/>
              <a:t>（重力との比）</a:t>
            </a:r>
            <a:endParaRPr kumimoji="1" lang="en-US" altLang="ja-JP" dirty="0" smtClean="0"/>
          </a:p>
        </p:txBody>
      </p:sp>
      <p:sp>
        <p:nvSpPr>
          <p:cNvPr id="25" name="テキスト ボックス 24">
            <a:extLst>
              <a:ext uri="{FF2B5EF4-FFF2-40B4-BE49-F238E27FC236}">
                <a16:creationId xmlns="" xmlns:a16="http://schemas.microsoft.com/office/drawing/2014/main" id="{A8B3454E-C9D9-0B42-8B90-B991DFFA47B4}"/>
              </a:ext>
            </a:extLst>
          </p:cNvPr>
          <p:cNvSpPr txBox="1"/>
          <p:nvPr/>
        </p:nvSpPr>
        <p:spPr>
          <a:xfrm>
            <a:off x="4713406" y="2340328"/>
            <a:ext cx="3563820" cy="830997"/>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抗力が大きさ、持続時間ともに長い。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graphicFrame>
        <p:nvGraphicFramePr>
          <p:cNvPr id="13" name="グラフ 12"/>
          <p:cNvGraphicFramePr>
            <a:graphicFrameLocks/>
          </p:cNvGraphicFramePr>
          <p:nvPr>
            <p:extLst>
              <p:ext uri="{D42A27DB-BD31-4B8C-83A1-F6EECF244321}">
                <p14:modId xmlns:p14="http://schemas.microsoft.com/office/powerpoint/2010/main" val="2522363439"/>
              </p:ext>
            </p:extLst>
          </p:nvPr>
        </p:nvGraphicFramePr>
        <p:xfrm>
          <a:off x="85939" y="1782295"/>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51712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 xmlns:a16="http://schemas.microsoft.com/office/drawing/2014/main" id="{EBB9BA03-F82F-4F7D-8A4B-D9019D951B88}"/>
              </a:ext>
            </a:extLst>
          </p:cNvPr>
          <p:cNvSpPr txBox="1"/>
          <p:nvPr/>
        </p:nvSpPr>
        <p:spPr>
          <a:xfrm>
            <a:off x="4308887" y="3494908"/>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床部分に設置された</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下杵を降下させ</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粉末の充填を促進する</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効果。作用原理の解明が求められている。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2626" y="1661853"/>
            <a:ext cx="1435493" cy="953257"/>
          </a:xfrm>
          <a:prstGeom prst="rect">
            <a:avLst/>
          </a:prstGeom>
        </p:spPr>
      </p:pic>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9872"/>
            <a:ext cx="9144000" cy="811289"/>
          </a:xfrm>
        </p:spPr>
        <p:txBody>
          <a:bodyPr>
            <a:normAutofit/>
          </a:bodyPr>
          <a:lstStyle/>
          <a:p>
            <a:r>
              <a:rPr lang="ja-JP" altLang="en-US" dirty="0"/>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63441" y="2554011"/>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322837" y="2967718"/>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の成形プロセスにおいて、</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金型</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を粉末で満たす</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工程。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286837" y="300563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 xmlns:a16="http://schemas.microsoft.com/office/drawing/2014/main" id="{8EAFFE6F-35E9-014E-8E40-CE5834C74C7A}"/>
              </a:ext>
            </a:extLst>
          </p:cNvPr>
          <p:cNvSpPr txBox="1"/>
          <p:nvPr/>
        </p:nvSpPr>
        <p:spPr>
          <a:xfrm>
            <a:off x="2703165" y="2657518"/>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r>
              <a:rPr lang="en-US" altLang="ja-JP" sz="1050" baseline="30000" dirty="0">
                <a:solidFill>
                  <a:schemeClr val="bg1">
                    <a:lumMod val="50000"/>
                  </a:schemeClr>
                </a:solidFill>
                <a:latin typeface="Arial" panose="020B0604020202020204" pitchFamily="34" charset="0"/>
                <a:cs typeface="Arial" panose="020B0604020202020204" pitchFamily="34" charset="0"/>
              </a:rPr>
              <a:t>1</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 xmlns:a16="http://schemas.microsoft.com/office/drawing/2014/main" id="{9F61158F-00CB-457E-8228-AF09AF1D6263}"/>
              </a:ext>
            </a:extLst>
          </p:cNvPr>
          <p:cNvSpPr txBox="1"/>
          <p:nvPr/>
        </p:nvSpPr>
        <p:spPr>
          <a:xfrm>
            <a:off x="4084266" y="3086873"/>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 xmlns:a16="http://schemas.microsoft.com/office/drawing/2014/main" id="{77C5E7A6-F3E0-4A25-8427-7628122BFC25}"/>
              </a:ext>
            </a:extLst>
          </p:cNvPr>
          <p:cNvSpPr/>
          <p:nvPr/>
        </p:nvSpPr>
        <p:spPr>
          <a:xfrm>
            <a:off x="4272887" y="351437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 xmlns:a16="http://schemas.microsoft.com/office/drawing/2014/main" id="{EBB9BA03-F82F-4F7D-8A4B-D9019D951B88}"/>
              </a:ext>
            </a:extLst>
          </p:cNvPr>
          <p:cNvSpPr txBox="1"/>
          <p:nvPr/>
        </p:nvSpPr>
        <p:spPr>
          <a:xfrm>
            <a:off x="4642346" y="4982249"/>
            <a:ext cx="4354956"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下杵の降下によって下杵上部と粉末の間に隙間ができ、その領域に負圧が発生することが実験により明らかにされた。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 xmlns:a16="http://schemas.microsoft.com/office/drawing/2014/main" id="{D8C0B001-A0D6-A14F-A918-6EE4BF3F64D0}"/>
              </a:ext>
            </a:extLst>
          </p:cNvPr>
          <p:cNvSpPr txBox="1"/>
          <p:nvPr/>
        </p:nvSpPr>
        <p:spPr>
          <a:xfrm>
            <a:off x="4515034" y="4520584"/>
            <a:ext cx="4730344"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下杵と粉末の間に負圧が発生</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 xmlns:a16="http://schemas.microsoft.com/office/drawing/2014/main" id="{51E3F494-DFEB-4B7B-BF5D-6DC364459FDF}"/>
              </a:ext>
            </a:extLst>
          </p:cNvPr>
          <p:cNvSpPr/>
          <p:nvPr/>
        </p:nvSpPr>
        <p:spPr>
          <a:xfrm>
            <a:off x="4600537" y="5018979"/>
            <a:ext cx="36000" cy="648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2" name="テキスト ボックス 31"/>
          <p:cNvSpPr txBox="1"/>
          <p:nvPr/>
        </p:nvSpPr>
        <p:spPr>
          <a:xfrm>
            <a:off x="4252546" y="4166896"/>
            <a:ext cx="1227514" cy="369332"/>
          </a:xfrm>
          <a:prstGeom prst="rect">
            <a:avLst/>
          </a:prstGeom>
          <a:noFill/>
        </p:spPr>
        <p:txBody>
          <a:bodyPr wrap="square" rtlCol="0">
            <a:spAutoFit/>
          </a:bodyPr>
          <a:lstStyle/>
          <a:p>
            <a:r>
              <a:rPr kumimoji="1" lang="ja-JP" altLang="en-US" dirty="0">
                <a:solidFill>
                  <a:srgbClr val="4068E2"/>
                </a:solidFill>
                <a:latin typeface="メイリオ" panose="020B0604030504040204" pitchFamily="50" charset="-128"/>
                <a:ea typeface="メイリオ" panose="020B0604030504040204" pitchFamily="50" charset="-128"/>
              </a:rPr>
              <a:t>先行研究</a:t>
            </a:r>
          </a:p>
        </p:txBody>
      </p:sp>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0663" y="1301666"/>
            <a:ext cx="2238208" cy="1348997"/>
          </a:xfrm>
          <a:prstGeom prst="rect">
            <a:avLst/>
          </a:prstGeom>
        </p:spPr>
      </p:pic>
      <p:pic>
        <p:nvPicPr>
          <p:cNvPr id="20" name="Copyright © 2003 HATA TEKKOSHO CO.,LTD. All rights reserved.">
            <a:hlinkClick r:id="" action="ppaction://media"/>
            <a:extLst>
              <a:ext uri="{FF2B5EF4-FFF2-40B4-BE49-F238E27FC236}">
                <a16:creationId xmlns=""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858" r="45138" b="34019"/>
          <a:stretch/>
        </p:blipFill>
        <p:spPr>
          <a:xfrm>
            <a:off x="757918" y="3500702"/>
            <a:ext cx="2447623" cy="2367424"/>
          </a:xfrm>
          <a:prstGeom prst="rect">
            <a:avLst/>
          </a:prstGeom>
          <a:ln w="19050">
            <a:noFill/>
          </a:ln>
        </p:spPr>
      </p:pic>
      <p:sp>
        <p:nvSpPr>
          <p:cNvPr id="24" name="テキスト ボックス 23">
            <a:extLst>
              <a:ext uri="{FF2B5EF4-FFF2-40B4-BE49-F238E27FC236}">
                <a16:creationId xmlns="" xmlns:a16="http://schemas.microsoft.com/office/drawing/2014/main" id="{4CB3FBBC-1622-4B4E-B5BD-ABDA3C57AD81}"/>
              </a:ext>
            </a:extLst>
          </p:cNvPr>
          <p:cNvSpPr txBox="1"/>
          <p:nvPr/>
        </p:nvSpPr>
        <p:spPr>
          <a:xfrm>
            <a:off x="318948" y="5868126"/>
            <a:ext cx="3356405"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Rotary Tablet Press Machine</a:t>
            </a:r>
            <a:r>
              <a:rPr lang="en-US" altLang="ja-JP" sz="1050" baseline="30000" dirty="0">
                <a:solidFill>
                  <a:schemeClr val="bg1">
                    <a:lumMod val="50000"/>
                  </a:schemeClr>
                </a:solidFill>
                <a:latin typeface="Arial" panose="020B0604020202020204" pitchFamily="34" charset="0"/>
                <a:cs typeface="Arial" panose="020B0604020202020204" pitchFamily="34" charset="0"/>
              </a:rPr>
              <a:t>4</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5" name="図 4"/>
          <p:cNvPicPr>
            <a:picLocks noChangeAspect="1"/>
          </p:cNvPicPr>
          <p:nvPr/>
        </p:nvPicPr>
        <p:blipFill rotWithShape="1">
          <a:blip r:embed="rId8">
            <a:extLst>
              <a:ext uri="{28A0092B-C50C-407E-A947-70E740481C1C}">
                <a14:useLocalDpi xmlns:a14="http://schemas.microsoft.com/office/drawing/2010/main" val="0"/>
              </a:ext>
            </a:extLst>
          </a:blip>
          <a:srcRect l="3983" t="2654" r="2748" b="4760"/>
          <a:stretch/>
        </p:blipFill>
        <p:spPr>
          <a:xfrm>
            <a:off x="3948537" y="994583"/>
            <a:ext cx="2499360" cy="1656080"/>
          </a:xfrm>
          <a:prstGeom prst="rect">
            <a:avLst/>
          </a:prstGeom>
        </p:spPr>
      </p:pic>
      <p:sp>
        <p:nvSpPr>
          <p:cNvPr id="27" name="テキスト ボックス 26">
            <a:extLst>
              <a:ext uri="{FF2B5EF4-FFF2-40B4-BE49-F238E27FC236}">
                <a16:creationId xmlns="" xmlns:a16="http://schemas.microsoft.com/office/drawing/2014/main" id="{8EAFFE6F-35E9-014E-8E40-CE5834C74C7A}"/>
              </a:ext>
            </a:extLst>
          </p:cNvPr>
          <p:cNvSpPr txBox="1"/>
          <p:nvPr/>
        </p:nvSpPr>
        <p:spPr>
          <a:xfrm>
            <a:off x="4553205" y="265850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Metallurgy</a:t>
            </a:r>
            <a:r>
              <a:rPr lang="en-US" altLang="ja-JP" sz="1050" baseline="30000" dirty="0">
                <a:solidFill>
                  <a:schemeClr val="bg1">
                    <a:lumMod val="50000"/>
                  </a:schemeClr>
                </a:solidFill>
                <a:latin typeface="Arial" panose="020B0604020202020204" pitchFamily="34" charset="0"/>
                <a:cs typeface="Arial" panose="020B0604020202020204" pitchFamily="34" charset="0"/>
              </a:rPr>
              <a:t>2</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 xmlns:a16="http://schemas.microsoft.com/office/drawing/2014/main" id="{8EAFFE6F-35E9-014E-8E40-CE5834C74C7A}"/>
              </a:ext>
            </a:extLst>
          </p:cNvPr>
          <p:cNvSpPr txBox="1"/>
          <p:nvPr/>
        </p:nvSpPr>
        <p:spPr>
          <a:xfrm>
            <a:off x="7077135" y="264797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Capacitor</a:t>
            </a:r>
            <a:r>
              <a:rPr lang="en-US" altLang="ja-JP" sz="1050" baseline="30000" dirty="0">
                <a:solidFill>
                  <a:schemeClr val="bg1">
                    <a:lumMod val="50000"/>
                  </a:schemeClr>
                </a:solidFill>
                <a:latin typeface="Arial" panose="020B0604020202020204" pitchFamily="34" charset="0"/>
                <a:cs typeface="Arial" panose="020B0604020202020204" pitchFamily="34" charset="0"/>
              </a:rPr>
              <a:t>3</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4" name="テキスト ボックス 33">
            <a:extLst>
              <a:ext uri="{FF2B5EF4-FFF2-40B4-BE49-F238E27FC236}">
                <a16:creationId xmlns="" xmlns:a16="http://schemas.microsoft.com/office/drawing/2014/main" id="{765E642D-92C9-A942-B335-109B8A84ABB5}"/>
              </a:ext>
            </a:extLst>
          </p:cNvPr>
          <p:cNvSpPr txBox="1"/>
          <p:nvPr/>
        </p:nvSpPr>
        <p:spPr>
          <a:xfrm>
            <a:off x="63441" y="1017086"/>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・粉末成形</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5" name="テキスト ボックス 34">
            <a:extLst>
              <a:ext uri="{FF2B5EF4-FFF2-40B4-BE49-F238E27FC236}">
                <a16:creationId xmlns="" xmlns:a16="http://schemas.microsoft.com/office/drawing/2014/main" id="{4CA6CD25-66C5-B14F-8645-224723C2988E}"/>
              </a:ext>
            </a:extLst>
          </p:cNvPr>
          <p:cNvSpPr txBox="1"/>
          <p:nvPr/>
        </p:nvSpPr>
        <p:spPr>
          <a:xfrm>
            <a:off x="322837" y="1430793"/>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粉末を型に入れ圧縮することにより成形する技術。幅広い分野の製品に応用されている。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6" name="正方形/長方形 35">
            <a:extLst>
              <a:ext uri="{FF2B5EF4-FFF2-40B4-BE49-F238E27FC236}">
                <a16:creationId xmlns="" xmlns:a16="http://schemas.microsoft.com/office/drawing/2014/main" id="{74A9BB74-36F4-2840-B45A-EE5834B21772}"/>
              </a:ext>
            </a:extLst>
          </p:cNvPr>
          <p:cNvSpPr/>
          <p:nvPr/>
        </p:nvSpPr>
        <p:spPr>
          <a:xfrm>
            <a:off x="286837" y="1468709"/>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6" name="正方形/長方形 25">
            <a:extLst>
              <a:ext uri="{FF2B5EF4-FFF2-40B4-BE49-F238E27FC236}">
                <a16:creationId xmlns="" xmlns:a16="http://schemas.microsoft.com/office/drawing/2014/main" id="{CC61F4E1-A6D5-4701-A2D3-D5BD879DDD91}"/>
              </a:ext>
            </a:extLst>
          </p:cNvPr>
          <p:cNvSpPr/>
          <p:nvPr/>
        </p:nvSpPr>
        <p:spPr>
          <a:xfrm>
            <a:off x="4636537" y="6401718"/>
            <a:ext cx="1845377"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1. https://www.pakutaso.com</a:t>
            </a:r>
          </a:p>
          <a:p>
            <a:r>
              <a:rPr lang="en-US" altLang="ja-JP" sz="800" dirty="0">
                <a:solidFill>
                  <a:schemeClr val="bg1">
                    <a:lumMod val="50000"/>
                  </a:schemeClr>
                </a:solidFill>
                <a:latin typeface="Arial" panose="020B0604020202020204" pitchFamily="34" charset="0"/>
                <a:cs typeface="Arial" panose="020B0604020202020204" pitchFamily="34" charset="0"/>
              </a:rPr>
              <a:t>2. http://www.taisei-kizai.co.jp/metal/</a:t>
            </a:r>
          </a:p>
        </p:txBody>
      </p:sp>
      <p:sp>
        <p:nvSpPr>
          <p:cNvPr id="30" name="正方形/長方形 29">
            <a:extLst>
              <a:ext uri="{FF2B5EF4-FFF2-40B4-BE49-F238E27FC236}">
                <a16:creationId xmlns="" xmlns:a16="http://schemas.microsoft.com/office/drawing/2014/main" id="{CC61F4E1-A6D5-4701-A2D3-D5BD879DDD91}"/>
              </a:ext>
            </a:extLst>
          </p:cNvPr>
          <p:cNvSpPr/>
          <p:nvPr/>
        </p:nvSpPr>
        <p:spPr>
          <a:xfrm>
            <a:off x="6447897" y="6401259"/>
            <a:ext cx="2406428"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3. </a:t>
            </a:r>
            <a:r>
              <a:rPr lang="en-US" altLang="ja-JP" sz="800" dirty="0">
                <a:solidFill>
                  <a:schemeClr val="bg1">
                    <a:lumMod val="50000"/>
                  </a:schemeClr>
                </a:solidFill>
              </a:rPr>
              <a:t>https://en.wikipedia.org/wiki/Tantalum_capacitor</a:t>
            </a:r>
            <a:endParaRPr lang="en-US" altLang="ja-JP" sz="800" dirty="0">
              <a:solidFill>
                <a:schemeClr val="bg1">
                  <a:lumMod val="50000"/>
                </a:schemeClr>
              </a:solidFill>
              <a:latin typeface="Arial" panose="020B0604020202020204" pitchFamily="34" charset="0"/>
              <a:cs typeface="Arial" panose="020B0604020202020204" pitchFamily="34" charset="0"/>
            </a:endParaRPr>
          </a:p>
          <a:p>
            <a:r>
              <a:rPr lang="en-US" altLang="ja-JP" sz="800" dirty="0">
                <a:solidFill>
                  <a:schemeClr val="bg1">
                    <a:lumMod val="50000"/>
                  </a:schemeClr>
                </a:solidFill>
                <a:latin typeface="Arial" panose="020B0604020202020204" pitchFamily="34" charset="0"/>
                <a:cs typeface="Arial" panose="020B0604020202020204" pitchFamily="34" charset="0"/>
              </a:rPr>
              <a:t>4. </a:t>
            </a:r>
            <a:r>
              <a:rPr lang="en-US" altLang="ja-JP" sz="800" dirty="0">
                <a:solidFill>
                  <a:schemeClr val="bg1">
                    <a:lumMod val="50000"/>
                  </a:schemeClr>
                </a:solidFill>
              </a:rPr>
              <a:t>http://www.hata-iw.co.jp/technology/index.html</a:t>
            </a:r>
            <a:endParaRPr lang="en-US" altLang="ja-JP" sz="8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repeatCount="indefinite" fill="hold" display="0">
                  <p:stCondLst>
                    <p:cond delay="indefinite"/>
                  </p:stCondLst>
                </p:cTn>
                <p:tgtEl>
                  <p:spTgt spid="2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ja-JP" altLang="en-US"/>
              <a:t>研究背景・目的</a:t>
            </a:r>
            <a:endParaRPr kumimoji="1" lang="ja-JP" altLang="en-US" dirty="0"/>
          </a:p>
        </p:txBody>
      </p:sp>
      <p:sp>
        <p:nvSpPr>
          <p:cNvPr id="20" name="テキスト ボックス 19">
            <a:extLst>
              <a:ext uri="{FF2B5EF4-FFF2-40B4-BE49-F238E27FC236}">
                <a16:creationId xmlns="" xmlns:a16="http://schemas.microsoft.com/office/drawing/2014/main" id="{219E252F-03A8-42CE-878E-AC551457500E}"/>
              </a:ext>
            </a:extLst>
          </p:cNvPr>
          <p:cNvSpPr txBox="1"/>
          <p:nvPr/>
        </p:nvSpPr>
        <p:spPr>
          <a:xfrm>
            <a:off x="756060" y="4915947"/>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数値シミュレーションを用いて吸引効果の作用原理を明らかにする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 xmlns:a16="http://schemas.microsoft.com/office/drawing/2014/main" id="{7698C3BB-716A-AE45-89BB-89A7A0FA5B91}"/>
              </a:ext>
            </a:extLst>
          </p:cNvPr>
          <p:cNvSpPr txBox="1"/>
          <p:nvPr/>
        </p:nvSpPr>
        <p:spPr>
          <a:xfrm>
            <a:off x="220463" y="4346620"/>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 xmlns:a16="http://schemas.microsoft.com/office/drawing/2014/main" id="{2DFC3633-BC81-47E0-B028-6FEFC1104494}"/>
              </a:ext>
            </a:extLst>
          </p:cNvPr>
          <p:cNvSpPr txBox="1"/>
          <p:nvPr/>
        </p:nvSpPr>
        <p:spPr>
          <a:xfrm>
            <a:off x="600545" y="1876142"/>
            <a:ext cx="769869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負圧の発生のみが吸引効果の</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作用ならば、</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下杵の降下速度が大きいほど充填効率は</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上昇する。しかし、これ</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は実現象と矛盾</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する。より複雑な作用原理が存在している。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 xmlns:a16="http://schemas.microsoft.com/office/drawing/2014/main" id="{974C79EA-8A63-4D4B-8A89-C03D922E2A75}"/>
              </a:ext>
            </a:extLst>
          </p:cNvPr>
          <p:cNvSpPr/>
          <p:nvPr/>
        </p:nvSpPr>
        <p:spPr>
          <a:xfrm>
            <a:off x="564545" y="189622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 xmlns:a16="http://schemas.microsoft.com/office/drawing/2014/main" id="{7698C3BB-716A-AE45-89BB-89A7A0FA5B91}"/>
              </a:ext>
            </a:extLst>
          </p:cNvPr>
          <p:cNvSpPr txBox="1"/>
          <p:nvPr/>
        </p:nvSpPr>
        <p:spPr>
          <a:xfrm>
            <a:off x="478590" y="1429747"/>
            <a:ext cx="7408110"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負圧の発生のみでは吸引効果の作用を説明できない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p:cNvSpPr txBox="1"/>
          <p:nvPr/>
        </p:nvSpPr>
        <p:spPr>
          <a:xfrm>
            <a:off x="220463" y="1069998"/>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1" name="テキスト ボックス 20">
            <a:extLst>
              <a:ext uri="{FF2B5EF4-FFF2-40B4-BE49-F238E27FC236}">
                <a16:creationId xmlns="" xmlns:a16="http://schemas.microsoft.com/office/drawing/2014/main" id="{7698C3BB-716A-AE45-89BB-89A7A0FA5B91}"/>
              </a:ext>
            </a:extLst>
          </p:cNvPr>
          <p:cNvSpPr txBox="1"/>
          <p:nvPr/>
        </p:nvSpPr>
        <p:spPr>
          <a:xfrm>
            <a:off x="255975" y="3128219"/>
            <a:ext cx="125273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4" name="テキスト ボックス 33">
            <a:extLst>
              <a:ext uri="{FF2B5EF4-FFF2-40B4-BE49-F238E27FC236}">
                <a16:creationId xmlns="" xmlns:a16="http://schemas.microsoft.com/office/drawing/2014/main" id="{2DFC3633-BC81-47E0-B028-6FEFC1104494}"/>
              </a:ext>
            </a:extLst>
          </p:cNvPr>
          <p:cNvSpPr txBox="1"/>
          <p:nvPr/>
        </p:nvSpPr>
        <p:spPr>
          <a:xfrm>
            <a:off x="341382" y="3607670"/>
            <a:ext cx="3361890" cy="523220"/>
          </a:xfrm>
          <a:prstGeom prst="rect">
            <a:avLst/>
          </a:prstGeom>
          <a:noFill/>
        </p:spPr>
        <p:txBody>
          <a:bodyPr wrap="square" rtlCol="0">
            <a:spAutoFit/>
          </a:bodyPr>
          <a:lstStyle/>
          <a:p>
            <a:pPr algn="just"/>
            <a:r>
              <a:rPr lang="ja-JP" altLang="en-US" sz="140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・流動状態が観察しにくい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・作用する力がわからない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36" name="テキスト ボックス 35">
            <a:extLst>
              <a:ext uri="{FF2B5EF4-FFF2-40B4-BE49-F238E27FC236}">
                <a16:creationId xmlns="" xmlns:a16="http://schemas.microsoft.com/office/drawing/2014/main" id="{7698C3BB-716A-AE45-89BB-89A7A0FA5B91}"/>
              </a:ext>
            </a:extLst>
          </p:cNvPr>
          <p:cNvSpPr txBox="1"/>
          <p:nvPr/>
        </p:nvSpPr>
        <p:spPr>
          <a:xfrm>
            <a:off x="4056787" y="3146005"/>
            <a:ext cx="3865425" cy="461665"/>
          </a:xfrm>
          <a:prstGeom prst="rect">
            <a:avLst/>
          </a:prstGeom>
          <a:noFill/>
        </p:spPr>
        <p:txBody>
          <a:bodyPr wrap="square" rtlCol="0">
            <a:spAutoFit/>
          </a:bodyPr>
          <a:lstStyle/>
          <a:p>
            <a:r>
              <a:rPr lang="ja-JP" altLang="en-US" sz="2400" dirty="0">
                <a:solidFill>
                  <a:srgbClr val="4068E2"/>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7" name="テキスト ボックス 36">
            <a:extLst>
              <a:ext uri="{FF2B5EF4-FFF2-40B4-BE49-F238E27FC236}">
                <a16:creationId xmlns="" xmlns:a16="http://schemas.microsoft.com/office/drawing/2014/main" id="{2DFC3633-BC81-47E0-B028-6FEFC1104494}"/>
              </a:ext>
            </a:extLst>
          </p:cNvPr>
          <p:cNvSpPr txBox="1"/>
          <p:nvPr/>
        </p:nvSpPr>
        <p:spPr>
          <a:xfrm>
            <a:off x="4155246" y="3610399"/>
            <a:ext cx="3668505"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・位置によらず観察できる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・力</a:t>
            </a:r>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の由来</a:t>
            </a:r>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がわかる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2" name="右矢印 1"/>
          <p:cNvSpPr/>
          <p:nvPr/>
        </p:nvSpPr>
        <p:spPr>
          <a:xfrm>
            <a:off x="3340054" y="3422119"/>
            <a:ext cx="667503" cy="420375"/>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2366" y="2911490"/>
            <a:ext cx="1441634" cy="1441634"/>
          </a:xfrm>
          <a:prstGeom prst="rect">
            <a:avLst/>
          </a:prstGeom>
        </p:spPr>
      </p:pic>
      <p:sp>
        <p:nvSpPr>
          <p:cNvPr id="15" name="テキスト ボックス 14">
            <a:extLst>
              <a:ext uri="{FF2B5EF4-FFF2-40B4-BE49-F238E27FC236}">
                <a16:creationId xmlns="" xmlns:a16="http://schemas.microsoft.com/office/drawing/2014/main" id="{2DFC3633-BC81-47E0-B028-6FEFC1104494}"/>
              </a:ext>
            </a:extLst>
          </p:cNvPr>
          <p:cNvSpPr txBox="1"/>
          <p:nvPr/>
        </p:nvSpPr>
        <p:spPr>
          <a:xfrm>
            <a:off x="600545" y="2449367"/>
            <a:ext cx="7698699" cy="307777"/>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吸引効果の作用</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原理を明らかにするために、</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及び空気の動きを</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分析する必要がある。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正方形/長方形 21">
            <a:extLst>
              <a:ext uri="{FF2B5EF4-FFF2-40B4-BE49-F238E27FC236}">
                <a16:creationId xmlns="" xmlns:a16="http://schemas.microsoft.com/office/drawing/2014/main" id="{974C79EA-8A63-4D4B-8A89-C03D922E2A75}"/>
              </a:ext>
            </a:extLst>
          </p:cNvPr>
          <p:cNvSpPr/>
          <p:nvPr/>
        </p:nvSpPr>
        <p:spPr>
          <a:xfrm>
            <a:off x="564545" y="2442860"/>
            <a:ext cx="36000" cy="288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9" grpId="0"/>
      <p:bldP spid="21" grpId="0"/>
      <p:bldP spid="34" grpId="0"/>
      <p:bldP spid="36" grpId="0"/>
      <p:bldP spid="37"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3BC4F318-0487-4D8B-B3CF-769324A6C991}"/>
              </a:ext>
            </a:extLst>
          </p:cNvPr>
          <p:cNvSpPr>
            <a:spLocks noGrp="1"/>
          </p:cNvSpPr>
          <p:nvPr>
            <p:ph type="title"/>
          </p:nvPr>
        </p:nvSpPr>
        <p:spPr/>
        <p:txBody>
          <a:bodyPr>
            <a:normAutofit/>
          </a:bodyPr>
          <a:lstStyle/>
          <a:p>
            <a:r>
              <a:rPr kumimoji="1" lang="ja-JP" altLang="en-US" dirty="0"/>
              <a:t>解析条件</a:t>
            </a:r>
          </a:p>
        </p:txBody>
      </p:sp>
      <p:sp>
        <p:nvSpPr>
          <p:cNvPr id="8" name="テキスト ボックス 7">
            <a:extLst>
              <a:ext uri="{FF2B5EF4-FFF2-40B4-BE49-F238E27FC236}">
                <a16:creationId xmlns="" xmlns:a16="http://schemas.microsoft.com/office/drawing/2014/main" id="{8040607D-C2AF-4B1D-8B0F-8EE53AB94E73}"/>
              </a:ext>
            </a:extLst>
          </p:cNvPr>
          <p:cNvSpPr txBox="1"/>
          <p:nvPr/>
        </p:nvSpPr>
        <p:spPr>
          <a:xfrm>
            <a:off x="280954" y="1141137"/>
            <a:ext cx="8582092" cy="830997"/>
          </a:xfrm>
          <a:prstGeom prst="rect">
            <a:avLst/>
          </a:prstGeom>
          <a:noFill/>
        </p:spPr>
        <p:txBody>
          <a:bodyPr wrap="square" rtlCol="0">
            <a:spAutoFit/>
          </a:bodyPr>
          <a:lstStyle/>
          <a:p>
            <a:pPr algn="ctr"/>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a:p>
            <a:pPr algn="ctr"/>
            <a:r>
              <a:rPr lang="en-US" altLang="ja-JP" sz="2400" dirty="0">
                <a:latin typeface="Arial" panose="020B0604020202020204" pitchFamily="34" charset="0"/>
                <a:ea typeface="メイリオ" panose="020B0604030504040204" pitchFamily="50" charset="-128"/>
                <a:cs typeface="Arial" panose="020B0604020202020204" pitchFamily="34" charset="0"/>
              </a:rPr>
              <a:t>200, 300, …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6</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 xmlns:a16="http://schemas.microsoft.com/office/drawing/2014/main" val="20000"/>
                        </a:ext>
                      </a:extLst>
                    </a:gridCol>
                    <a:gridCol w="1171053">
                      <a:extLst>
                        <a:ext uri="{9D8B030D-6E8A-4147-A177-3AD203B41FA5}">
                          <a16:colId xmlns=""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 xmlns:a16="http://schemas.microsoft.com/office/drawing/2014/main" val="20000"/>
                    </a:ext>
                  </a:extLst>
                </a:gridCol>
                <a:gridCol w="713730">
                  <a:extLst>
                    <a:ext uri="{9D8B030D-6E8A-4147-A177-3AD203B41FA5}">
                      <a16:colId xmlns=""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bl>
          </a:graphicData>
        </a:graphic>
      </p:graphicFrame>
      <p:sp>
        <p:nvSpPr>
          <p:cNvPr id="23" name="テキスト ボックス 22">
            <a:extLst>
              <a:ext uri="{FF2B5EF4-FFF2-40B4-BE49-F238E27FC236}">
                <a16:creationId xmlns=""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339" y="2456882"/>
            <a:ext cx="2807495" cy="3295755"/>
          </a:xfrm>
          <a:prstGeom prst="rect">
            <a:avLst/>
          </a:prstGeom>
        </p:spPr>
      </p:pic>
      <p:pic>
        <p:nvPicPr>
          <p:cNvPr id="3" name="mechanics（変換済み）">
            <a:hlinkClick r:id="" action="ppaction://media"/>
            <a:extLst>
              <a:ext uri="{FF2B5EF4-FFF2-40B4-BE49-F238E27FC236}">
                <a16:creationId xmlns="" xmlns:a16="http://schemas.microsoft.com/office/drawing/2014/main" id="{46778840-C1BC-C848-ABB2-D41BE49841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13120" y="2555588"/>
            <a:ext cx="3119120" cy="3119120"/>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sp>
        <p:nvSpPr>
          <p:cNvPr id="21"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1327360" y="3811185"/>
            <a:ext cx="2307223"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300 mm/s</a:t>
            </a:r>
            <a:endParaRPr lang="ja-JP" altLang="en-US" sz="2000" dirty="0">
              <a:ea typeface="メイリオ" panose="020B0604030504040204" pitchFamily="50" charset="-128"/>
            </a:endParaRPr>
          </a:p>
        </p:txBody>
      </p:sp>
      <p:pic>
        <p:nvPicPr>
          <p:cNvPr id="14" name="図 13"/>
          <p:cNvPicPr>
            <a:picLocks noChangeAspect="1"/>
          </p:cNvPicPr>
          <p:nvPr/>
        </p:nvPicPr>
        <p:blipFill rotWithShape="1">
          <a:blip r:embed="rId5">
            <a:extLst>
              <a:ext uri="{28A0092B-C50C-407E-A947-70E740481C1C}">
                <a14:useLocalDpi xmlns:a14="http://schemas.microsoft.com/office/drawing/2010/main" val="0"/>
              </a:ext>
            </a:extLst>
          </a:blip>
          <a:srcRect l="17055" r="17305"/>
          <a:stretch/>
        </p:blipFill>
        <p:spPr>
          <a:xfrm>
            <a:off x="36684" y="1043894"/>
            <a:ext cx="820882" cy="3126440"/>
          </a:xfrm>
          <a:prstGeom prst="rect">
            <a:avLst/>
          </a:prstGeom>
        </p:spPr>
      </p:pic>
      <p:sp>
        <p:nvSpPr>
          <p:cNvPr id="43"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3634584" y="3811185"/>
            <a:ext cx="2429885"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500 mm/s</a:t>
            </a:r>
            <a:endParaRPr lang="ja-JP" altLang="en-US" sz="2000" dirty="0">
              <a:ea typeface="メイリオ" panose="020B0604030504040204" pitchFamily="50" charset="-128"/>
            </a:endParaRPr>
          </a:p>
        </p:txBody>
      </p:sp>
      <p:sp>
        <p:nvSpPr>
          <p:cNvPr id="44"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6064470" y="3811185"/>
            <a:ext cx="2797984"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700 mm/s</a:t>
            </a:r>
            <a:endParaRPr lang="ja-JP" altLang="en-US" sz="2000" dirty="0">
              <a:ea typeface="メイリオ" panose="020B0604030504040204" pitchFamily="50" charset="-128"/>
            </a:endParaRPr>
          </a:p>
        </p:txBody>
      </p:sp>
      <p:pic>
        <p:nvPicPr>
          <p:cNvPr id="19" name="35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35394" y="1043894"/>
            <a:ext cx="7727059" cy="2575687"/>
          </a:xfrm>
          <a:prstGeom prst="rect">
            <a:avLst/>
          </a:prstGeom>
        </p:spPr>
      </p:pic>
      <p:sp>
        <p:nvSpPr>
          <p:cNvPr id="45" name="テキスト ボックス 44">
            <a:extLst>
              <a:ext uri="{FF2B5EF4-FFF2-40B4-BE49-F238E27FC236}">
                <a16:creationId xmlns="" xmlns:a16="http://schemas.microsoft.com/office/drawing/2014/main" id="{2593B1A0-6823-834D-BB53-4E3E518EA3D6}"/>
              </a:ext>
            </a:extLst>
          </p:cNvPr>
          <p:cNvSpPr txBox="1"/>
          <p:nvPr/>
        </p:nvSpPr>
        <p:spPr>
          <a:xfrm>
            <a:off x="618566" y="4669895"/>
            <a:ext cx="8243887"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・下杵の降下</a:t>
            </a:r>
            <a:r>
              <a:rPr lang="ja-JP" altLang="en-US" sz="2400">
                <a:latin typeface="メイリオ" panose="020B0604030504040204" pitchFamily="50" charset="-128"/>
                <a:ea typeface="メイリオ" panose="020B0604030504040204" pitchFamily="50" charset="-128"/>
              </a:rPr>
              <a:t>によって、</a:t>
            </a:r>
            <a:r>
              <a:rPr lang="ja-JP" altLang="en-US" sz="2400" dirty="0">
                <a:latin typeface="メイリオ" panose="020B0604030504040204" pitchFamily="50" charset="-128"/>
                <a:ea typeface="メイリオ" panose="020B0604030504040204" pitchFamily="50" charset="-128"/>
              </a:rPr>
              <a:t>粒子が勢いよく流入している</a:t>
            </a:r>
            <a:endParaRPr lang="en-US" altLang="ja-JP" sz="2400" dirty="0">
              <a:latin typeface="メイリオ" panose="020B0604030504040204" pitchFamily="50" charset="-128"/>
              <a:ea typeface="メイリオ" panose="020B0604030504040204" pitchFamily="50" charset="-128"/>
            </a:endParaRPr>
          </a:p>
        </p:txBody>
      </p:sp>
      <p:sp>
        <p:nvSpPr>
          <p:cNvPr id="46" name="テキスト ボックス 45">
            <a:extLst>
              <a:ext uri="{FF2B5EF4-FFF2-40B4-BE49-F238E27FC236}">
                <a16:creationId xmlns="" xmlns:a16="http://schemas.microsoft.com/office/drawing/2014/main" id="{2593B1A0-6823-834D-BB53-4E3E518EA3D6}"/>
              </a:ext>
            </a:extLst>
          </p:cNvPr>
          <p:cNvSpPr txBox="1"/>
          <p:nvPr/>
        </p:nvSpPr>
        <p:spPr>
          <a:xfrm>
            <a:off x="618566" y="5220647"/>
            <a:ext cx="8233404"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・下杵の</a:t>
            </a:r>
            <a:r>
              <a:rPr lang="ja-JP" altLang="en-US" sz="2400">
                <a:latin typeface="メイリオ" panose="020B0604030504040204" pitchFamily="50" charset="-128"/>
                <a:ea typeface="メイリオ" panose="020B0604030504040204" pitchFamily="50" charset="-128"/>
              </a:rPr>
              <a:t>降下速度が異なると、粒子の流入の様子も異なる</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 xmlns:a16="http://schemas.microsoft.com/office/drawing/2014/main" id="{41AE1FCB-59B6-A54C-B7A9-185B2D898408}"/>
              </a:ext>
            </a:extLst>
          </p:cNvPr>
          <p:cNvSpPr txBox="1"/>
          <p:nvPr/>
        </p:nvSpPr>
        <p:spPr>
          <a:xfrm>
            <a:off x="4968241" y="3116138"/>
            <a:ext cx="4063999" cy="830997"/>
          </a:xfrm>
          <a:prstGeom prst="rect">
            <a:avLst/>
          </a:prstGeom>
          <a:noFill/>
        </p:spPr>
        <p:txBody>
          <a:bodyPr wrap="square" rtlCol="0">
            <a:spAutoFit/>
          </a:bodyPr>
          <a:lstStyle/>
          <a:p>
            <a:r>
              <a:rPr lang="ja-JP" altLang="en-US" sz="2400" dirty="0" smtClean="0"/>
              <a:t>降下速度</a:t>
            </a:r>
            <a:r>
              <a:rPr lang="ja-JP" altLang="en-US" sz="2400" dirty="0" smtClean="0"/>
              <a:t>が大きいほど</a:t>
            </a:r>
            <a:endParaRPr lang="en-US" altLang="ja-JP" sz="2400" dirty="0" smtClean="0"/>
          </a:p>
          <a:p>
            <a:r>
              <a:rPr lang="ja-JP" altLang="en-US" sz="2400" dirty="0"/>
              <a:t>流入</a:t>
            </a:r>
            <a:r>
              <a:rPr lang="ja-JP" altLang="en-US" sz="2400" dirty="0" smtClean="0"/>
              <a:t>路が細い</a:t>
            </a:r>
            <a:endParaRPr lang="en-US" altLang="ja-JP" sz="2400" dirty="0"/>
          </a:p>
        </p:txBody>
      </p:sp>
      <p:pic>
        <p:nvPicPr>
          <p:cNvPr id="25" name="図 24">
            <a:extLst>
              <a:ext uri="{FF2B5EF4-FFF2-40B4-BE49-F238E27FC236}">
                <a16:creationId xmlns="" xmlns:a16="http://schemas.microsoft.com/office/drawing/2014/main" id="{1750C9CD-80C3-C249-A8BB-C2FC4022B972}"/>
              </a:ext>
            </a:extLst>
          </p:cNvPr>
          <p:cNvPicPr>
            <a:picLocks noChangeAspect="1"/>
          </p:cNvPicPr>
          <p:nvPr/>
        </p:nvPicPr>
        <p:blipFill rotWithShape="1">
          <a:blip r:embed="rId3">
            <a:extLst>
              <a:ext uri="{28A0092B-C50C-407E-A947-70E740481C1C}">
                <a14:useLocalDpi xmlns:a14="http://schemas.microsoft.com/office/drawing/2010/main" val="0"/>
              </a:ext>
            </a:extLst>
          </a:blip>
          <a:srcRect l="33432"/>
          <a:stretch/>
        </p:blipFill>
        <p:spPr>
          <a:xfrm>
            <a:off x="1300410" y="886185"/>
            <a:ext cx="3149484" cy="4731199"/>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pic>
        <p:nvPicPr>
          <p:cNvPr id="14" name="図 13"/>
          <p:cNvPicPr>
            <a:picLocks noChangeAspect="1"/>
          </p:cNvPicPr>
          <p:nvPr/>
        </p:nvPicPr>
        <p:blipFill rotWithShape="1">
          <a:blip r:embed="rId4">
            <a:extLst>
              <a:ext uri="{28A0092B-C50C-407E-A947-70E740481C1C}">
                <a14:useLocalDpi xmlns:a14="http://schemas.microsoft.com/office/drawing/2010/main" val="0"/>
              </a:ext>
            </a:extLst>
          </a:blip>
          <a:srcRect l="17055" r="17305"/>
          <a:stretch/>
        </p:blipFill>
        <p:spPr>
          <a:xfrm>
            <a:off x="1" y="1055605"/>
            <a:ext cx="820882" cy="3126440"/>
          </a:xfrm>
          <a:prstGeom prst="rect">
            <a:avLst/>
          </a:prstGeom>
        </p:spPr>
      </p:pic>
      <p:sp>
        <p:nvSpPr>
          <p:cNvPr id="28" name="円/楕円 27">
            <a:extLst>
              <a:ext uri="{FF2B5EF4-FFF2-40B4-BE49-F238E27FC236}">
                <a16:creationId xmlns="" xmlns:a16="http://schemas.microsoft.com/office/drawing/2014/main" id="{C8C14C62-6240-8F47-B3C1-19B94689744D}"/>
              </a:ext>
            </a:extLst>
          </p:cNvPr>
          <p:cNvSpPr/>
          <p:nvPr/>
        </p:nvSpPr>
        <p:spPr>
          <a:xfrm>
            <a:off x="1388586" y="4178170"/>
            <a:ext cx="3021932"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 xmlns:a16="http://schemas.microsoft.com/office/drawing/2014/main" id="{124C85A8-FE20-7142-ABF8-8EE476275A73}"/>
              </a:ext>
            </a:extLst>
          </p:cNvPr>
          <p:cNvCxnSpPr>
            <a:cxnSpLocks/>
            <a:stCxn id="30" idx="1"/>
            <a:endCxn id="28" idx="6"/>
          </p:cNvCxnSpPr>
          <p:nvPr/>
        </p:nvCxnSpPr>
        <p:spPr>
          <a:xfrm flipH="1">
            <a:off x="4410518" y="4600331"/>
            <a:ext cx="669483" cy="194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 xmlns:a16="http://schemas.microsoft.com/office/drawing/2014/main" id="{A37AF185-656C-F447-ABE0-B28457F6F3E7}"/>
              </a:ext>
            </a:extLst>
          </p:cNvPr>
          <p:cNvSpPr txBox="1"/>
          <p:nvPr/>
        </p:nvSpPr>
        <p:spPr>
          <a:xfrm>
            <a:off x="5080001" y="4369498"/>
            <a:ext cx="3650164" cy="461665"/>
          </a:xfrm>
          <a:prstGeom prst="rect">
            <a:avLst/>
          </a:prstGeom>
          <a:noFill/>
        </p:spPr>
        <p:txBody>
          <a:bodyPr wrap="square" rtlCol="0">
            <a:spAutoFit/>
          </a:bodyPr>
          <a:lstStyle/>
          <a:p>
            <a:r>
              <a:rPr kumimoji="1" lang="ja-JP" altLang="en-US" sz="2400"/>
              <a:t>充填量に明確な差</a:t>
            </a:r>
            <a:r>
              <a:rPr kumimoji="1" lang="ja-JP" altLang="en-US" sz="2400" dirty="0"/>
              <a:t>がない</a:t>
            </a:r>
          </a:p>
        </p:txBody>
      </p:sp>
      <p:sp>
        <p:nvSpPr>
          <p:cNvPr id="37" name="円/楕円 36">
            <a:extLst>
              <a:ext uri="{FF2B5EF4-FFF2-40B4-BE49-F238E27FC236}">
                <a16:creationId xmlns="" xmlns:a16="http://schemas.microsoft.com/office/drawing/2014/main" id="{6718002E-D15B-CB49-9814-8C51E2BF89C3}"/>
              </a:ext>
            </a:extLst>
          </p:cNvPr>
          <p:cNvSpPr/>
          <p:nvPr/>
        </p:nvSpPr>
        <p:spPr>
          <a:xfrm>
            <a:off x="1388586" y="1085077"/>
            <a:ext cx="2973132" cy="67795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 xmlns:a16="http://schemas.microsoft.com/office/drawing/2014/main" id="{2593B1A0-6823-834D-BB53-4E3E518EA3D6}"/>
              </a:ext>
            </a:extLst>
          </p:cNvPr>
          <p:cNvSpPr txBox="1"/>
          <p:nvPr/>
        </p:nvSpPr>
        <p:spPr>
          <a:xfrm>
            <a:off x="5008881" y="1122537"/>
            <a:ext cx="3982720" cy="830997"/>
          </a:xfrm>
          <a:prstGeom prst="rect">
            <a:avLst/>
          </a:prstGeom>
          <a:noFill/>
        </p:spPr>
        <p:txBody>
          <a:bodyPr wrap="square" rtlCol="0">
            <a:spAutoFit/>
          </a:bodyPr>
          <a:lstStyle/>
          <a:p>
            <a:r>
              <a:rPr lang="ja-JP" altLang="en-US" sz="2400" dirty="0" smtClean="0"/>
              <a:t>降下速度</a:t>
            </a:r>
            <a:r>
              <a:rPr lang="ja-JP" altLang="en-US" sz="2400" dirty="0" smtClean="0"/>
              <a:t>が大きいほど</a:t>
            </a:r>
            <a:endParaRPr lang="en-US" altLang="ja-JP" sz="2400" dirty="0" smtClean="0"/>
          </a:p>
          <a:p>
            <a:r>
              <a:rPr lang="ja-JP" altLang="en-US" sz="2400" dirty="0" smtClean="0"/>
              <a:t>粒子</a:t>
            </a:r>
            <a:r>
              <a:rPr lang="ja-JP" altLang="en-US" sz="2400" dirty="0"/>
              <a:t>が多く流入</a:t>
            </a:r>
            <a:endParaRPr lang="en-US" altLang="ja-JP" sz="2400" dirty="0"/>
          </a:p>
        </p:txBody>
      </p:sp>
      <p:pic>
        <p:nvPicPr>
          <p:cNvPr id="24" name="図 23">
            <a:extLst>
              <a:ext uri="{FF2B5EF4-FFF2-40B4-BE49-F238E27FC236}">
                <a16:creationId xmlns="" xmlns:a16="http://schemas.microsoft.com/office/drawing/2014/main" id="{1750C9CD-80C3-C249-A8BB-C2FC4022B972}"/>
              </a:ext>
            </a:extLst>
          </p:cNvPr>
          <p:cNvPicPr>
            <a:picLocks noChangeAspect="1"/>
          </p:cNvPicPr>
          <p:nvPr/>
        </p:nvPicPr>
        <p:blipFill rotWithShape="1">
          <a:blip r:embed="rId3">
            <a:extLst>
              <a:ext uri="{28A0092B-C50C-407E-A947-70E740481C1C}">
                <a14:useLocalDpi xmlns:a14="http://schemas.microsoft.com/office/drawing/2010/main" val="0"/>
              </a:ext>
            </a:extLst>
          </a:blip>
          <a:srcRect r="88150" b="-426"/>
          <a:stretch/>
        </p:blipFill>
        <p:spPr>
          <a:xfrm>
            <a:off x="727263" y="905969"/>
            <a:ext cx="573146" cy="4844591"/>
          </a:xfrm>
          <a:prstGeom prst="rect">
            <a:avLst/>
          </a:prstGeom>
        </p:spPr>
      </p:pic>
      <p:cxnSp>
        <p:nvCxnSpPr>
          <p:cNvPr id="39" name="直線矢印コネクタ 38">
            <a:extLst>
              <a:ext uri="{FF2B5EF4-FFF2-40B4-BE49-F238E27FC236}">
                <a16:creationId xmlns="" xmlns:a16="http://schemas.microsoft.com/office/drawing/2014/main" id="{E1985C01-FDED-5247-BE0E-63F8FECF6E98}"/>
              </a:ext>
            </a:extLst>
          </p:cNvPr>
          <p:cNvCxnSpPr>
            <a:cxnSpLocks/>
            <a:stCxn id="38" idx="1"/>
            <a:endCxn id="37" idx="6"/>
          </p:cNvCxnSpPr>
          <p:nvPr/>
        </p:nvCxnSpPr>
        <p:spPr>
          <a:xfrm flipH="1" flipV="1">
            <a:off x="4361718" y="1424054"/>
            <a:ext cx="647163" cy="1139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 xmlns:a16="http://schemas.microsoft.com/office/drawing/2014/main" id="{89879F9C-7D84-AB49-AC6E-7010B58C7A0E}"/>
              </a:ext>
            </a:extLst>
          </p:cNvPr>
          <p:cNvSpPr/>
          <p:nvPr/>
        </p:nvSpPr>
        <p:spPr>
          <a:xfrm rot="16200000">
            <a:off x="737019" y="5559474"/>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 xmlns:a16="http://schemas.microsoft.com/office/drawing/2014/main" id="{C6CCBA17-3995-2749-B896-342F1BFC271C}"/>
              </a:ext>
            </a:extLst>
          </p:cNvPr>
          <p:cNvSpPr txBox="1">
            <a:spLocks/>
          </p:cNvSpPr>
          <p:nvPr/>
        </p:nvSpPr>
        <p:spPr>
          <a:xfrm>
            <a:off x="1446284" y="5622667"/>
            <a:ext cx="63978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充填完了時間は下杵の降下速度に比例しない</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 xmlns:a16="http://schemas.microsoft.com/office/drawing/2014/main" id="{6718002E-D15B-CB49-9814-8C51E2BF89C3}"/>
              </a:ext>
            </a:extLst>
          </p:cNvPr>
          <p:cNvSpPr/>
          <p:nvPr/>
        </p:nvSpPr>
        <p:spPr>
          <a:xfrm>
            <a:off x="1400894" y="3159028"/>
            <a:ext cx="2985140" cy="76374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 xmlns:a16="http://schemas.microsoft.com/office/drawing/2014/main" id="{E1985C01-FDED-5247-BE0E-63F8FECF6E98}"/>
              </a:ext>
            </a:extLst>
          </p:cNvPr>
          <p:cNvCxnSpPr>
            <a:cxnSpLocks/>
            <a:endCxn id="31" idx="6"/>
          </p:cNvCxnSpPr>
          <p:nvPr/>
        </p:nvCxnSpPr>
        <p:spPr>
          <a:xfrm flipH="1">
            <a:off x="4386034" y="3153745"/>
            <a:ext cx="536817" cy="387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 xmlns:a16="http://schemas.microsoft.com/office/drawing/2014/main" id="{2593B1A0-6823-834D-BB53-4E3E518EA3D6}"/>
              </a:ext>
            </a:extLst>
          </p:cNvPr>
          <p:cNvSpPr txBox="1"/>
          <p:nvPr/>
        </p:nvSpPr>
        <p:spPr>
          <a:xfrm>
            <a:off x="4968241" y="2491403"/>
            <a:ext cx="4063999" cy="461665"/>
          </a:xfrm>
          <a:prstGeom prst="rect">
            <a:avLst/>
          </a:prstGeom>
          <a:noFill/>
        </p:spPr>
        <p:txBody>
          <a:bodyPr wrap="square" rtlCol="0">
            <a:spAutoFit/>
          </a:bodyPr>
          <a:lstStyle/>
          <a:p>
            <a:r>
              <a:rPr lang="ja-JP" altLang="en-US" sz="2400" dirty="0" smtClean="0"/>
              <a:t>中心部分に粒子の流入路</a:t>
            </a:r>
            <a:endParaRPr lang="en-US" altLang="ja-JP" sz="2400" dirty="0"/>
          </a:p>
        </p:txBody>
      </p:sp>
      <p:sp>
        <p:nvSpPr>
          <p:cNvPr id="42" name="テキスト ボックス 41"/>
          <p:cNvSpPr txBox="1"/>
          <p:nvPr/>
        </p:nvSpPr>
        <p:spPr>
          <a:xfrm>
            <a:off x="4449893" y="5097988"/>
            <a:ext cx="4280272"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pic>
        <p:nvPicPr>
          <p:cNvPr id="3" name="図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9894" y="1890512"/>
            <a:ext cx="4280271" cy="3210203"/>
          </a:xfrm>
          <a:prstGeom prst="rect">
            <a:avLst/>
          </a:prstGeom>
        </p:spPr>
      </p:pic>
    </p:spTree>
    <p:extLst>
      <p:ext uri="{BB962C8B-B14F-4D97-AF65-F5344CB8AC3E}">
        <p14:creationId xmlns:p14="http://schemas.microsoft.com/office/powerpoint/2010/main" val="200123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par>
                                <p:cTn id="8" presetID="14" presetClass="entr" presetSubtype="1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randombar(horizontal)">
                                      <p:cBhvr>
                                        <p:cTn id="10" dur="500"/>
                                        <p:tgtEl>
                                          <p:spTgt spid="3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randombar(horizontal)">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par>
                                <p:cTn id="19" presetID="14" presetClass="entr" presetSubtype="1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randombar(horizontal)">
                                      <p:cBhvr>
                                        <p:cTn id="21" dur="500"/>
                                        <p:tgtEl>
                                          <p:spTgt spid="3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randombar(horizontal)">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randombar(horizontal)">
                                      <p:cBhvr>
                                        <p:cTn id="32" dur="500"/>
                                        <p:tgtEl>
                                          <p:spTgt spid="29"/>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randombar(horizontal)">
                                      <p:cBhvr>
                                        <p:cTn id="35" dur="500"/>
                                        <p:tgtEl>
                                          <p:spTgt spid="28"/>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randombar(horizontal)">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500"/>
                                        <p:tgtEl>
                                          <p:spTgt spid="5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fade">
                                      <p:cBhvr>
                                        <p:cTn id="5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animBg="1"/>
      <p:bldP spid="30" grpId="0"/>
      <p:bldP spid="37" grpId="0" animBg="1"/>
      <p:bldP spid="38" grpId="0"/>
      <p:bldP spid="59" grpId="0" animBg="1"/>
      <p:bldP spid="60" grpId="0"/>
      <p:bldP spid="31" grpId="0" animBg="1"/>
      <p:bldP spid="33" grpId="0"/>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156" y="824638"/>
            <a:ext cx="4224643" cy="3168482"/>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16" name="角丸四角形 15">
            <a:extLst>
              <a:ext uri="{FF2B5EF4-FFF2-40B4-BE49-F238E27FC236}">
                <a16:creationId xmlns="" xmlns:a16="http://schemas.microsoft.com/office/drawing/2014/main" id="{F7F25173-3862-0D40-9BC3-7724C7112FA2}"/>
              </a:ext>
            </a:extLst>
          </p:cNvPr>
          <p:cNvSpPr/>
          <p:nvPr/>
        </p:nvSpPr>
        <p:spPr>
          <a:xfrm>
            <a:off x="601088" y="1181656"/>
            <a:ext cx="574274" cy="1395837"/>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角丸四角形 23">
            <a:extLst>
              <a:ext uri="{FF2B5EF4-FFF2-40B4-BE49-F238E27FC236}">
                <a16:creationId xmlns="" xmlns:a16="http://schemas.microsoft.com/office/drawing/2014/main" id="{F7F25173-3862-0D40-9BC3-7724C7112FA2}"/>
              </a:ext>
            </a:extLst>
          </p:cNvPr>
          <p:cNvSpPr/>
          <p:nvPr/>
        </p:nvSpPr>
        <p:spPr>
          <a:xfrm>
            <a:off x="2015775" y="2149142"/>
            <a:ext cx="1198430" cy="109542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 xmlns:a16="http://schemas.microsoft.com/office/drawing/2014/main" id="{2593B1A0-6823-834D-BB53-4E3E518EA3D6}"/>
              </a:ext>
            </a:extLst>
          </p:cNvPr>
          <p:cNvSpPr txBox="1"/>
          <p:nvPr/>
        </p:nvSpPr>
        <p:spPr>
          <a:xfrm>
            <a:off x="740332" y="5871583"/>
            <a:ext cx="2964584" cy="307777"/>
          </a:xfrm>
          <a:prstGeom prst="rect">
            <a:avLst/>
          </a:prstGeom>
          <a:noFill/>
        </p:spPr>
        <p:txBody>
          <a:bodyPr wrap="square" rtlCol="0">
            <a:spAutoFit/>
          </a:bodyPr>
          <a:lstStyle/>
          <a:p>
            <a:pPr algn="ctr"/>
            <a:r>
              <a:rPr lang="ja-JP" altLang="en-US" sz="1400" dirty="0"/>
              <a:t>フラックスの測定箇所</a:t>
            </a:r>
            <a:endParaRPr lang="en-US" altLang="ja-JP" sz="1400" dirty="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332" y="4389291"/>
            <a:ext cx="2964584" cy="1482292"/>
          </a:xfrm>
          <a:prstGeom prst="rect">
            <a:avLst/>
          </a:prstGeom>
        </p:spPr>
      </p:pic>
      <p:sp>
        <p:nvSpPr>
          <p:cNvPr id="19" name="テキスト ボックス 18">
            <a:extLst>
              <a:ext uri="{FF2B5EF4-FFF2-40B4-BE49-F238E27FC236}">
                <a16:creationId xmlns="" xmlns:a16="http://schemas.microsoft.com/office/drawing/2014/main" id="{2593B1A0-6823-834D-BB53-4E3E518EA3D6}"/>
              </a:ext>
            </a:extLst>
          </p:cNvPr>
          <p:cNvSpPr txBox="1"/>
          <p:nvPr/>
        </p:nvSpPr>
        <p:spPr>
          <a:xfrm>
            <a:off x="4536891" y="2141858"/>
            <a:ext cx="4449264" cy="923330"/>
          </a:xfrm>
          <a:prstGeom prst="rect">
            <a:avLst/>
          </a:prstGeom>
          <a:noFill/>
        </p:spPr>
        <p:txBody>
          <a:bodyPr wrap="squar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下杵降下の瞬間の作用</a:t>
            </a:r>
            <a:r>
              <a:rPr lang="ja-JP" altLang="en-US" dirty="0">
                <a:latin typeface="メイリオ" panose="020B0604030504040204" pitchFamily="50" charset="-128"/>
                <a:ea typeface="メイリオ" panose="020B0604030504040204" pitchFamily="50" charset="-128"/>
              </a:rPr>
              <a:t>がフラックスを高める。</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作用の強さは下杵の降下</a:t>
            </a:r>
            <a:r>
              <a:rPr lang="ja-JP" altLang="en-US" dirty="0" smtClean="0">
                <a:latin typeface="メイリオ" panose="020B0604030504040204" pitchFamily="50" charset="-128"/>
                <a:ea typeface="メイリオ" panose="020B0604030504040204" pitchFamily="50" charset="-128"/>
              </a:rPr>
              <a:t>速度と一致。</a:t>
            </a:r>
            <a:endParaRPr lang="en-US" altLang="ja-JP"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 xmlns:a16="http://schemas.microsoft.com/office/drawing/2014/main" id="{2593B1A0-6823-834D-BB53-4E3E518EA3D6}"/>
              </a:ext>
            </a:extLst>
          </p:cNvPr>
          <p:cNvSpPr txBox="1"/>
          <p:nvPr/>
        </p:nvSpPr>
        <p:spPr>
          <a:xfrm>
            <a:off x="4242100" y="1686046"/>
            <a:ext cx="4901900" cy="430887"/>
          </a:xfrm>
          <a:prstGeom prst="rect">
            <a:avLst/>
          </a:prstGeom>
          <a:noFill/>
        </p:spPr>
        <p:txBody>
          <a:bodyPr wrap="square" rtlCol="0">
            <a:spAutoFit/>
          </a:bodyPr>
          <a:lstStyle/>
          <a:p>
            <a:r>
              <a:rPr lang="ja-JP" altLang="en-US" sz="2200">
                <a:latin typeface="メイリオ" panose="020B0604030504040204" pitchFamily="50" charset="-128"/>
                <a:ea typeface="メイリオ" panose="020B0604030504040204" pitchFamily="50" charset="-128"/>
              </a:rPr>
              <a:t>① 充填初期</a:t>
            </a:r>
            <a:r>
              <a:rPr lang="ja-JP" altLang="en-US" sz="2200" dirty="0">
                <a:latin typeface="メイリオ" panose="020B0604030504040204" pitchFamily="50" charset="-128"/>
                <a:ea typeface="メイリオ" panose="020B0604030504040204" pitchFamily="50" charset="-128"/>
              </a:rPr>
              <a:t>に高いフラックス</a:t>
            </a:r>
            <a:endParaRPr lang="en-US" altLang="ja-JP" sz="22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 xmlns:a16="http://schemas.microsoft.com/office/drawing/2014/main" id="{2593B1A0-6823-834D-BB53-4E3E518EA3D6}"/>
              </a:ext>
            </a:extLst>
          </p:cNvPr>
          <p:cNvSpPr txBox="1"/>
          <p:nvPr/>
        </p:nvSpPr>
        <p:spPr>
          <a:xfrm>
            <a:off x="4536891" y="3955324"/>
            <a:ext cx="4540182" cy="923330"/>
          </a:xfrm>
          <a:prstGeom prst="rect">
            <a:avLst/>
          </a:prstGeom>
          <a:noFill/>
        </p:spPr>
        <p:txBody>
          <a:bodyPr wrap="square" rtlCol="0">
            <a:spAutoFit/>
          </a:bodyPr>
          <a:lstStyle/>
          <a:p>
            <a:r>
              <a:rPr lang="ja-JP" altLang="en-US">
                <a:latin typeface="メイリオ" panose="020B0604030504040204" pitchFamily="50" charset="-128"/>
                <a:ea typeface="メイリオ" panose="020B0604030504040204" pitchFamily="50" charset="-128"/>
              </a:rPr>
              <a:t>初期</a:t>
            </a:r>
            <a:r>
              <a:rPr lang="ja-JP" altLang="en-US" dirty="0">
                <a:latin typeface="メイリオ" panose="020B0604030504040204" pitchFamily="50" charset="-128"/>
                <a:ea typeface="メイリオ" panose="020B0604030504040204" pitchFamily="50" charset="-128"/>
              </a:rPr>
              <a:t>に</a:t>
            </a:r>
            <a:r>
              <a:rPr lang="ja-JP" altLang="en-US">
                <a:latin typeface="メイリオ" panose="020B0604030504040204" pitchFamily="50" charset="-128"/>
                <a:ea typeface="メイリオ" panose="020B0604030504040204" pitchFamily="50" charset="-128"/>
              </a:rPr>
              <a:t>高くなったフラックスは一度落ち着いた後、</a:t>
            </a:r>
            <a:r>
              <a:rPr lang="ja-JP" altLang="en-US" dirty="0">
                <a:latin typeface="メイリオ" panose="020B0604030504040204" pitchFamily="50" charset="-128"/>
                <a:ea typeface="メイリオ" panose="020B0604030504040204" pitchFamily="50" charset="-128"/>
              </a:rPr>
              <a:t>充填の終盤で上昇する。</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上昇</a:t>
            </a:r>
            <a:r>
              <a:rPr lang="ja-JP" altLang="en-US">
                <a:latin typeface="メイリオ" panose="020B0604030504040204" pitchFamily="50" charset="-128"/>
                <a:ea typeface="メイリオ" panose="020B0604030504040204" pitchFamily="50" charset="-128"/>
              </a:rPr>
              <a:t>のタイミングがケースに</a:t>
            </a:r>
            <a:r>
              <a:rPr lang="ja-JP" altLang="en-US" dirty="0">
                <a:latin typeface="メイリオ" panose="020B0604030504040204" pitchFamily="50" charset="-128"/>
                <a:ea typeface="メイリオ" panose="020B0604030504040204" pitchFamily="50" charset="-128"/>
              </a:rPr>
              <a:t>よって異なる。</a:t>
            </a:r>
            <a:endParaRPr lang="en-US" altLang="ja-JP"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 xmlns:a16="http://schemas.microsoft.com/office/drawing/2014/main" id="{2593B1A0-6823-834D-BB53-4E3E518EA3D6}"/>
              </a:ext>
            </a:extLst>
          </p:cNvPr>
          <p:cNvSpPr txBox="1"/>
          <p:nvPr/>
        </p:nvSpPr>
        <p:spPr>
          <a:xfrm>
            <a:off x="4242100" y="3495709"/>
            <a:ext cx="4673562" cy="430887"/>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② </a:t>
            </a:r>
            <a:r>
              <a:rPr lang="ja-JP" altLang="en-US" sz="2200">
                <a:latin typeface="メイリオ" panose="020B0604030504040204" pitchFamily="50" charset="-128"/>
                <a:ea typeface="メイリオ" panose="020B0604030504040204" pitchFamily="50" charset="-128"/>
              </a:rPr>
              <a:t>充填の終盤に</a:t>
            </a:r>
            <a:r>
              <a:rPr lang="ja-JP" altLang="en-US" sz="2200" dirty="0">
                <a:latin typeface="メイリオ" panose="020B0604030504040204" pitchFamily="50" charset="-128"/>
                <a:ea typeface="メイリオ" panose="020B0604030504040204" pitchFamily="50" charset="-128"/>
              </a:rPr>
              <a:t>フラックスが上昇</a:t>
            </a:r>
            <a:endParaRPr lang="en-US" altLang="ja-JP" sz="2200"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 xmlns:a16="http://schemas.microsoft.com/office/drawing/2014/main" id="{2593B1A0-6823-834D-BB53-4E3E518EA3D6}"/>
              </a:ext>
            </a:extLst>
          </p:cNvPr>
          <p:cNvSpPr txBox="1"/>
          <p:nvPr/>
        </p:nvSpPr>
        <p:spPr>
          <a:xfrm>
            <a:off x="1163279" y="1234531"/>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①</a:t>
            </a:r>
            <a:endParaRPr lang="en-US" altLang="ja-JP" sz="2400"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 xmlns:a16="http://schemas.microsoft.com/office/drawing/2014/main" id="{2593B1A0-6823-834D-BB53-4E3E518EA3D6}"/>
              </a:ext>
            </a:extLst>
          </p:cNvPr>
          <p:cNvSpPr txBox="1"/>
          <p:nvPr/>
        </p:nvSpPr>
        <p:spPr>
          <a:xfrm>
            <a:off x="2640981" y="1768010"/>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②</a:t>
            </a:r>
            <a:endParaRPr lang="en-US" altLang="ja-JP" sz="2400" dirty="0">
              <a:latin typeface="メイリオ" panose="020B0604030504040204" pitchFamily="50" charset="-128"/>
              <a:ea typeface="メイリオ" panose="020B0604030504040204" pitchFamily="50" charset="-128"/>
            </a:endParaRPr>
          </a:p>
        </p:txBody>
      </p:sp>
      <p:sp>
        <p:nvSpPr>
          <p:cNvPr id="25" name="下矢印 24">
            <a:extLst>
              <a:ext uri="{FF2B5EF4-FFF2-40B4-BE49-F238E27FC236}">
                <a16:creationId xmlns="" xmlns:a16="http://schemas.microsoft.com/office/drawing/2014/main" id="{89879F9C-7D84-AB49-AC6E-7010B58C7A0E}"/>
              </a:ext>
            </a:extLst>
          </p:cNvPr>
          <p:cNvSpPr/>
          <p:nvPr/>
        </p:nvSpPr>
        <p:spPr>
          <a:xfrm rot="16200000">
            <a:off x="4106082" y="5284205"/>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16">
            <a:extLst>
              <a:ext uri="{FF2B5EF4-FFF2-40B4-BE49-F238E27FC236}">
                <a16:creationId xmlns="" xmlns:a16="http://schemas.microsoft.com/office/drawing/2014/main" id="{C6CCBA17-3995-2749-B896-342F1BFC271C}"/>
              </a:ext>
            </a:extLst>
          </p:cNvPr>
          <p:cNvSpPr txBox="1">
            <a:spLocks/>
          </p:cNvSpPr>
          <p:nvPr/>
        </p:nvSpPr>
        <p:spPr>
          <a:xfrm>
            <a:off x="4765109" y="5347398"/>
            <a:ext cx="40837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メイリオ" panose="020B0604030504040204" pitchFamily="50" charset="-128"/>
                <a:ea typeface="メイリオ" panose="020B0604030504040204" pitchFamily="50" charset="-128"/>
              </a:rPr>
              <a:t>①</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②についてそれぞれ確認</a:t>
            </a:r>
            <a:endParaRPr lang="en-US" altLang="ja-JP"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176993" y="3926596"/>
            <a:ext cx="4207719" cy="369332"/>
          </a:xfrm>
          <a:prstGeom prst="rect">
            <a:avLst/>
          </a:prstGeom>
          <a:solidFill>
            <a:schemeClr val="bg1"/>
          </a:solidFill>
        </p:spPr>
        <p:txBody>
          <a:bodyPr wrap="square" rtlCol="0">
            <a:spAutoFit/>
          </a:bodyPr>
          <a:lstStyle/>
          <a:p>
            <a:pPr algn="ctr"/>
            <a:r>
              <a:rPr kumimoji="1" lang="ja-JP" altLang="en-US" dirty="0" smtClean="0"/>
              <a:t>粒子</a:t>
            </a:r>
            <a:r>
              <a:rPr lang="ja-JP" altLang="en-US" dirty="0"/>
              <a:t>流入</a:t>
            </a:r>
            <a:r>
              <a:rPr kumimoji="1" lang="ja-JP" altLang="en-US" dirty="0" smtClean="0"/>
              <a:t>フラックス</a:t>
            </a:r>
            <a:r>
              <a:rPr kumimoji="1" lang="ja-JP" altLang="en-US" dirty="0"/>
              <a:t>の時間変化</a:t>
            </a:r>
          </a:p>
        </p:txBody>
      </p:sp>
      <p:sp>
        <p:nvSpPr>
          <p:cNvPr id="31" name="正方形/長方形 30">
            <a:extLst>
              <a:ext uri="{FF2B5EF4-FFF2-40B4-BE49-F238E27FC236}">
                <a16:creationId xmlns="" xmlns:a16="http://schemas.microsoft.com/office/drawing/2014/main" id="{51E3F494-DFEB-4B7B-BF5D-6DC364459FDF}"/>
              </a:ext>
            </a:extLst>
          </p:cNvPr>
          <p:cNvSpPr/>
          <p:nvPr/>
        </p:nvSpPr>
        <p:spPr>
          <a:xfrm>
            <a:off x="4483966" y="2174829"/>
            <a:ext cx="36000" cy="864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4" name="正方形/長方形 33">
            <a:extLst>
              <a:ext uri="{FF2B5EF4-FFF2-40B4-BE49-F238E27FC236}">
                <a16:creationId xmlns="" xmlns:a16="http://schemas.microsoft.com/office/drawing/2014/main" id="{51E3F494-DFEB-4B7B-BF5D-6DC364459FDF}"/>
              </a:ext>
            </a:extLst>
          </p:cNvPr>
          <p:cNvSpPr/>
          <p:nvPr/>
        </p:nvSpPr>
        <p:spPr>
          <a:xfrm>
            <a:off x="4483966" y="3964550"/>
            <a:ext cx="36000" cy="864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9" grpId="0"/>
      <p:bldP spid="20" grpId="0"/>
      <p:bldP spid="21" grpId="0"/>
      <p:bldP spid="22" grpId="0"/>
      <p:bldP spid="29" grpId="0"/>
      <p:bldP spid="30" grpId="0"/>
      <p:bldP spid="25" grpId="0" animBg="1"/>
      <p:bldP spid="26" grpId="0"/>
      <p:bldP spid="31"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693" y="862132"/>
            <a:ext cx="2774750" cy="2081062"/>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9" name="下矢印 28">
            <a:extLst>
              <a:ext uri="{FF2B5EF4-FFF2-40B4-BE49-F238E27FC236}">
                <a16:creationId xmlns="" xmlns:a16="http://schemas.microsoft.com/office/drawing/2014/main" id="{210412B1-05C6-AA4D-85E9-51301571A4D8}"/>
              </a:ext>
            </a:extLst>
          </p:cNvPr>
          <p:cNvSpPr/>
          <p:nvPr/>
        </p:nvSpPr>
        <p:spPr>
          <a:xfrm rot="16200000">
            <a:off x="153136" y="5606083"/>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 xmlns:a16="http://schemas.microsoft.com/office/drawing/2014/main" id="{7DE9ADEB-205F-954D-944B-8B94BD2FE459}"/>
              </a:ext>
            </a:extLst>
          </p:cNvPr>
          <p:cNvSpPr txBox="1">
            <a:spLocks/>
          </p:cNvSpPr>
          <p:nvPr/>
        </p:nvSpPr>
        <p:spPr>
          <a:xfrm>
            <a:off x="724380" y="5701542"/>
            <a:ext cx="7840714"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吸引効果は流体抗力と圧力勾配に</a:t>
            </a:r>
            <a:r>
              <a:rPr lang="ja-JP" altLang="en-US" sz="2400" i="1"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よる力</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が合わさり発生</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 xmlns:a16="http://schemas.microsoft.com/office/drawing/2014/main" id="{68E8943B-2AE0-DB4D-9906-EC027BD3B5DF}"/>
              </a:ext>
            </a:extLst>
          </p:cNvPr>
          <p:cNvSpPr/>
          <p:nvPr/>
        </p:nvSpPr>
        <p:spPr>
          <a:xfrm>
            <a:off x="7780840" y="5366084"/>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l="3958" t="396" r="33671" b="-396"/>
          <a:stretch/>
        </p:blipFill>
        <p:spPr>
          <a:xfrm>
            <a:off x="9074" y="1538476"/>
            <a:ext cx="637743" cy="2556244"/>
          </a:xfrm>
          <a:prstGeom prst="rect">
            <a:avLst/>
          </a:prstGeom>
        </p:spPr>
      </p:pic>
      <p:sp>
        <p:nvSpPr>
          <p:cNvPr id="41" name="テキスト ボックス 40">
            <a:extLst>
              <a:ext uri="{FF2B5EF4-FFF2-40B4-BE49-F238E27FC236}">
                <a16:creationId xmlns="" xmlns:a16="http://schemas.microsoft.com/office/drawing/2014/main" id="{2593B1A0-6823-834D-BB53-4E3E518EA3D6}"/>
              </a:ext>
            </a:extLst>
          </p:cNvPr>
          <p:cNvSpPr txBox="1"/>
          <p:nvPr/>
        </p:nvSpPr>
        <p:spPr>
          <a:xfrm>
            <a:off x="5199209" y="4180489"/>
            <a:ext cx="3859065"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・下杵の速度に比例した大きさ</a:t>
            </a:r>
            <a:endParaRPr lang="en-US" altLang="ja-JP" sz="2000" dirty="0">
              <a:latin typeface="メイリオ" panose="020B0604030504040204" pitchFamily="50" charset="-128"/>
              <a:ea typeface="メイリオ" panose="020B0604030504040204" pitchFamily="50" charset="-128"/>
            </a:endParaRPr>
          </a:p>
        </p:txBody>
      </p:sp>
      <p:sp>
        <p:nvSpPr>
          <p:cNvPr id="16" name="正方形/長方形 15"/>
          <p:cNvSpPr/>
          <p:nvPr/>
        </p:nvSpPr>
        <p:spPr>
          <a:xfrm>
            <a:off x="5199209" y="4654433"/>
            <a:ext cx="3567674"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rPr>
              <a:t>・瞬間的に加わる</a:t>
            </a:r>
            <a:endParaRPr lang="en-US" altLang="ja-JP" sz="20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 xmlns:a16="http://schemas.microsoft.com/office/drawing/2014/main" id="{2593B1A0-6823-834D-BB53-4E3E518EA3D6}"/>
              </a:ext>
            </a:extLst>
          </p:cNvPr>
          <p:cNvSpPr txBox="1"/>
          <p:nvPr/>
        </p:nvSpPr>
        <p:spPr>
          <a:xfrm>
            <a:off x="4773863" y="3650391"/>
            <a:ext cx="4284411"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・流体</a:t>
            </a:r>
            <a:r>
              <a:rPr lang="ja-JP" altLang="en-US" sz="2000" dirty="0" smtClean="0">
                <a:latin typeface="メイリオ" panose="020B0604030504040204" pitchFamily="50" charset="-128"/>
                <a:ea typeface="メイリオ" panose="020B0604030504040204" pitchFamily="50" charset="-128"/>
              </a:rPr>
              <a:t>抗力と圧力</a:t>
            </a:r>
            <a:r>
              <a:rPr lang="ja-JP" altLang="en-US" sz="2000" dirty="0">
                <a:latin typeface="メイリオ" panose="020B0604030504040204" pitchFamily="50" charset="-128"/>
                <a:ea typeface="メイリオ" panose="020B0604030504040204" pitchFamily="50" charset="-128"/>
              </a:rPr>
              <a:t>勾配による力が主</a:t>
            </a:r>
            <a:endParaRPr lang="en-US" altLang="ja-JP" sz="20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593" y="1497520"/>
            <a:ext cx="3825236" cy="3754888"/>
          </a:xfrm>
          <a:prstGeom prst="rect">
            <a:avLst/>
          </a:prstGeom>
        </p:spPr>
      </p:pic>
      <p:sp>
        <p:nvSpPr>
          <p:cNvPr id="13" name="角丸四角形 12">
            <a:extLst>
              <a:ext uri="{FF2B5EF4-FFF2-40B4-BE49-F238E27FC236}">
                <a16:creationId xmlns="" xmlns:a16="http://schemas.microsoft.com/office/drawing/2014/main" id="{F7F25173-3862-0D40-9BC3-7724C7112FA2}"/>
              </a:ext>
            </a:extLst>
          </p:cNvPr>
          <p:cNvSpPr/>
          <p:nvPr/>
        </p:nvSpPr>
        <p:spPr>
          <a:xfrm>
            <a:off x="5791079" y="1018589"/>
            <a:ext cx="464248" cy="97526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5199209" y="2980111"/>
            <a:ext cx="3695409"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①</a:t>
            </a:r>
            <a:r>
              <a:rPr kumimoji="1" lang="ja-JP" altLang="en-US" dirty="0">
                <a:latin typeface="メイリオ" panose="020B0604030504040204" pitchFamily="50" charset="-128"/>
                <a:ea typeface="メイリオ" panose="020B0604030504040204" pitchFamily="50" charset="-128"/>
              </a:rPr>
              <a:t> </a:t>
            </a:r>
            <a:r>
              <a:rPr kumimoji="1" lang="ja-JP" altLang="en-US" dirty="0" smtClean="0">
                <a:latin typeface="メイリオ" panose="020B0604030504040204" pitchFamily="50" charset="-128"/>
                <a:ea typeface="メイリオ" panose="020B0604030504040204" pitchFamily="50" charset="-128"/>
              </a:rPr>
              <a:t>充填初期</a:t>
            </a:r>
            <a:r>
              <a:rPr kumimoji="1" lang="ja-JP" altLang="en-US" dirty="0">
                <a:latin typeface="メイリオ" panose="020B0604030504040204" pitchFamily="50" charset="-128"/>
                <a:ea typeface="メイリオ" panose="020B0604030504040204" pitchFamily="50" charset="-128"/>
              </a:rPr>
              <a:t>の高いフラックス</a:t>
            </a:r>
          </a:p>
        </p:txBody>
      </p:sp>
      <p:sp>
        <p:nvSpPr>
          <p:cNvPr id="15" name="テキスト ボックス 14"/>
          <p:cNvSpPr txBox="1"/>
          <p:nvPr/>
        </p:nvSpPr>
        <p:spPr>
          <a:xfrm>
            <a:off x="990945" y="1098413"/>
            <a:ext cx="3705689"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粒子に加わる力</a:t>
            </a:r>
          </a:p>
        </p:txBody>
      </p:sp>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707" y="1443602"/>
            <a:ext cx="3717232" cy="3742869"/>
          </a:xfrm>
          <a:prstGeom prst="rect">
            <a:avLst/>
          </a:prstGeom>
        </p:spPr>
      </p:pic>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5728" y="877542"/>
            <a:ext cx="2767921" cy="2075941"/>
          </a:xfrm>
          <a:prstGeom prst="rect">
            <a:avLst/>
          </a:prstGeom>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33612" b="33770"/>
          <a:stretch/>
        </p:blipFill>
        <p:spPr>
          <a:xfrm>
            <a:off x="1313719" y="1392533"/>
            <a:ext cx="3520376" cy="3512005"/>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7" name="テキスト ボックス 26"/>
          <p:cNvSpPr txBox="1"/>
          <p:nvPr/>
        </p:nvSpPr>
        <p:spPr>
          <a:xfrm>
            <a:off x="5389692" y="3461630"/>
            <a:ext cx="3622673"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流入路が気泡により遮断</a:t>
            </a:r>
            <a:endParaRPr kumimoji="1"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され充填完了が遅れた</a:t>
            </a:r>
            <a:endParaRPr kumimoji="1" lang="ja-JP" altLang="en-US" sz="2400" dirty="0">
              <a:latin typeface="メイリオ" panose="020B0604030504040204" pitchFamily="50" charset="-128"/>
              <a:ea typeface="メイリオ" panose="020B0604030504040204" pitchFamily="50" charset="-128"/>
            </a:endParaRPr>
          </a:p>
        </p:txBody>
      </p:sp>
      <p:sp>
        <p:nvSpPr>
          <p:cNvPr id="23" name="下矢印 22">
            <a:extLst>
              <a:ext uri="{FF2B5EF4-FFF2-40B4-BE49-F238E27FC236}">
                <a16:creationId xmlns="" xmlns:a16="http://schemas.microsoft.com/office/drawing/2014/main" id="{F75BD82B-1F2C-8D48-ABC6-4DCF09391D73}"/>
              </a:ext>
            </a:extLst>
          </p:cNvPr>
          <p:cNvSpPr/>
          <p:nvPr/>
        </p:nvSpPr>
        <p:spPr>
          <a:xfrm rot="16200000">
            <a:off x="281674" y="5514436"/>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824448" y="5599141"/>
            <a:ext cx="8179393" cy="36014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下杵の速度が大きすぎると気泡の働きにより充填が遅れる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 xmlns:a16="http://schemas.microsoft.com/office/drawing/2014/main" id="{6671A14C-2EB4-ED4F-B073-02F55E9E104C}"/>
              </a:ext>
            </a:extLst>
          </p:cNvPr>
          <p:cNvSpPr/>
          <p:nvPr/>
        </p:nvSpPr>
        <p:spPr>
          <a:xfrm>
            <a:off x="7977855" y="5238251"/>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4661965" y="2953483"/>
            <a:ext cx="688753" cy="60041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3716801" y="1356973"/>
            <a:ext cx="938335" cy="3094220"/>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2622185" y="3737825"/>
            <a:ext cx="737970" cy="835763"/>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389692" y="4466073"/>
            <a:ext cx="3495892"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気泡が抜け終わり、</a:t>
            </a:r>
            <a:endParaRPr kumimoji="1" lang="en-US" altLang="ja-JP" sz="2400" dirty="0">
              <a:latin typeface="メイリオ" panose="020B0604030504040204" pitchFamily="50" charset="-128"/>
              <a:ea typeface="メイリオ" panose="020B0604030504040204" pitchFamily="50" charset="-128"/>
            </a:endParaRPr>
          </a:p>
          <a:p>
            <a:r>
              <a:rPr lang="ja-JP" altLang="en-US" sz="2400">
                <a:latin typeface="メイリオ" panose="020B0604030504040204" pitchFamily="50" charset="-128"/>
                <a:ea typeface="メイリオ" panose="020B0604030504040204" pitchFamily="50" charset="-128"/>
              </a:rPr>
              <a:t>粒子が一気に流入</a:t>
            </a:r>
            <a:endParaRPr kumimoji="1" lang="ja-JP" altLang="en-US" sz="2400" dirty="0">
              <a:latin typeface="メイリオ" panose="020B0604030504040204" pitchFamily="50" charset="-128"/>
              <a:ea typeface="メイリオ" panose="020B0604030504040204" pitchFamily="50" charset="-128"/>
            </a:endParaRPr>
          </a:p>
        </p:txBody>
      </p:sp>
      <p:cxnSp>
        <p:nvCxnSpPr>
          <p:cNvPr id="19" name="直線コネクタ 18"/>
          <p:cNvCxnSpPr>
            <a:stCxn id="17" idx="5"/>
            <a:endCxn id="18" idx="1"/>
          </p:cNvCxnSpPr>
          <p:nvPr/>
        </p:nvCxnSpPr>
        <p:spPr>
          <a:xfrm>
            <a:off x="3252082" y="4451193"/>
            <a:ext cx="2137610" cy="43037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rotWithShape="1">
          <a:blip r:embed="rId4">
            <a:extLst>
              <a:ext uri="{28A0092B-C50C-407E-A947-70E740481C1C}">
                <a14:useLocalDpi xmlns:a14="http://schemas.microsoft.com/office/drawing/2010/main" val="0"/>
              </a:ext>
            </a:extLst>
          </a:blip>
          <a:srcRect r="88029" b="32805"/>
          <a:stretch/>
        </p:blipFill>
        <p:spPr>
          <a:xfrm>
            <a:off x="515084" y="1432035"/>
            <a:ext cx="708192" cy="3720872"/>
          </a:xfrm>
          <a:prstGeom prst="rect">
            <a:avLst/>
          </a:prstGeom>
        </p:spPr>
      </p:pic>
      <p:pic>
        <p:nvPicPr>
          <p:cNvPr id="28" name="図 27"/>
          <p:cNvPicPr>
            <a:picLocks noChangeAspect="1"/>
          </p:cNvPicPr>
          <p:nvPr/>
        </p:nvPicPr>
        <p:blipFill rotWithShape="1">
          <a:blip r:embed="rId4">
            <a:extLst>
              <a:ext uri="{28A0092B-C50C-407E-A947-70E740481C1C}">
                <a14:useLocalDpi xmlns:a14="http://schemas.microsoft.com/office/drawing/2010/main" val="0"/>
              </a:ext>
            </a:extLst>
          </a:blip>
          <a:srcRect l="33612" t="89214" b="3412"/>
          <a:stretch/>
        </p:blipFill>
        <p:spPr>
          <a:xfrm>
            <a:off x="1306890" y="4881571"/>
            <a:ext cx="3534034" cy="392532"/>
          </a:xfrm>
          <a:prstGeom prst="rect">
            <a:avLst/>
          </a:prstGeom>
        </p:spPr>
      </p:pic>
      <p:sp>
        <p:nvSpPr>
          <p:cNvPr id="22" name="角丸四角形 21">
            <a:extLst>
              <a:ext uri="{FF2B5EF4-FFF2-40B4-BE49-F238E27FC236}">
                <a16:creationId xmlns="" xmlns:a16="http://schemas.microsoft.com/office/drawing/2014/main" id="{F7F25173-3862-0D40-9BC3-7724C7112FA2}"/>
              </a:ext>
            </a:extLst>
          </p:cNvPr>
          <p:cNvSpPr/>
          <p:nvPr/>
        </p:nvSpPr>
        <p:spPr>
          <a:xfrm>
            <a:off x="6979898" y="1866897"/>
            <a:ext cx="787188" cy="62325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p:cNvSpPr txBox="1"/>
          <p:nvPr/>
        </p:nvSpPr>
        <p:spPr>
          <a:xfrm>
            <a:off x="5468960" y="2917054"/>
            <a:ext cx="3622673"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② 充填終盤のフラックスの上昇</a:t>
            </a:r>
          </a:p>
        </p:txBody>
      </p:sp>
      <p:sp>
        <p:nvSpPr>
          <p:cNvPr id="21" name="テキスト ボックス 20"/>
          <p:cNvSpPr txBox="1"/>
          <p:nvPr/>
        </p:nvSpPr>
        <p:spPr>
          <a:xfrm>
            <a:off x="1223276" y="1043878"/>
            <a:ext cx="3705689"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金型内の気泡の様子</a:t>
            </a:r>
          </a:p>
        </p:txBody>
      </p:sp>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randombar(horizontal)">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1" animBg="1"/>
      <p:bldP spid="25" grpId="1"/>
      <p:bldP spid="16" grpId="1" animBg="1"/>
      <p:bldP spid="4" grpId="0" animBg="1"/>
      <p:bldP spid="17" grpId="0" animBg="1"/>
      <p:bldP spid="18"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39091</TotalTime>
  <Words>1496</Words>
  <Application>Microsoft Office PowerPoint</Application>
  <PresentationFormat>画面に合わせる (4:3)</PresentationFormat>
  <Paragraphs>222</Paragraphs>
  <Slides>16</Slides>
  <Notes>11</Notes>
  <HiddenSlides>6</HiddenSlides>
  <MMClips>3</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16</vt:i4>
      </vt:variant>
    </vt:vector>
  </HeadingPairs>
  <TitlesOfParts>
    <vt:vector size="31" baseType="lpstr">
      <vt:lpstr>ＭＳ Ｐゴシック</vt:lpstr>
      <vt:lpstr>ヒラギノ丸ゴ Pro W4</vt:lpstr>
      <vt:lpstr>メイリオ</vt:lpstr>
      <vt:lpstr>メイリオ</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研究背景</vt:lpstr>
      <vt:lpstr>研究背景・目的</vt:lpstr>
      <vt:lpstr>解析条件</vt:lpstr>
      <vt:lpstr>結果・考察</vt:lpstr>
      <vt:lpstr>結果・考察</vt:lpstr>
      <vt:lpstr>結果・考察</vt:lpstr>
      <vt:lpstr>結果・考察</vt:lpstr>
      <vt:lpstr>結果・考察</vt:lpstr>
      <vt:lpstr>結論</vt:lpstr>
      <vt:lpstr> 結果・考察</vt:lpstr>
      <vt:lpstr> 解析手法 – 解析モデル</vt:lpstr>
      <vt:lpstr> 解析手法 – 境界条件</vt:lpstr>
      <vt:lpstr>結果・考察</vt:lpstr>
      <vt:lpstr>結果・考察</vt:lpstr>
      <vt:lpstr>結果・考察</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4527</cp:revision>
  <dcterms:created xsi:type="dcterms:W3CDTF">2018-11-05T05:45:49Z</dcterms:created>
  <dcterms:modified xsi:type="dcterms:W3CDTF">2019-08-07T05:57:19Z</dcterms:modified>
</cp:coreProperties>
</file>